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256" r:id="rId2"/>
    <p:sldId id="323" r:id="rId3"/>
    <p:sldId id="257" r:id="rId4"/>
    <p:sldId id="303" r:id="rId5"/>
    <p:sldId id="324" r:id="rId6"/>
    <p:sldId id="304" r:id="rId7"/>
    <p:sldId id="331" r:id="rId8"/>
    <p:sldId id="325" r:id="rId9"/>
    <p:sldId id="326" r:id="rId10"/>
    <p:sldId id="335" r:id="rId11"/>
    <p:sldId id="336" r:id="rId12"/>
    <p:sldId id="322" r:id="rId13"/>
    <p:sldId id="306" r:id="rId14"/>
    <p:sldId id="327" r:id="rId15"/>
    <p:sldId id="328" r:id="rId16"/>
    <p:sldId id="329" r:id="rId17"/>
    <p:sldId id="330" r:id="rId18"/>
    <p:sldId id="307" r:id="rId19"/>
    <p:sldId id="332" r:id="rId20"/>
    <p:sldId id="333" r:id="rId21"/>
    <p:sldId id="337" r:id="rId22"/>
    <p:sldId id="339" r:id="rId23"/>
    <p:sldId id="340" r:id="rId24"/>
    <p:sldId id="341" r:id="rId25"/>
    <p:sldId id="308" r:id="rId26"/>
    <p:sldId id="334" r:id="rId27"/>
    <p:sldId id="338" r:id="rId28"/>
    <p:sldId id="342" r:id="rId29"/>
    <p:sldId id="366" r:id="rId30"/>
    <p:sldId id="343" r:id="rId31"/>
    <p:sldId id="344" r:id="rId32"/>
    <p:sldId id="345" r:id="rId33"/>
    <p:sldId id="346" r:id="rId34"/>
    <p:sldId id="357" r:id="rId35"/>
    <p:sldId id="358" r:id="rId36"/>
    <p:sldId id="359" r:id="rId37"/>
    <p:sldId id="360" r:id="rId38"/>
    <p:sldId id="309" r:id="rId39"/>
    <p:sldId id="310" r:id="rId40"/>
    <p:sldId id="311" r:id="rId41"/>
    <p:sldId id="350" r:id="rId42"/>
    <p:sldId id="351" r:id="rId43"/>
    <p:sldId id="352" r:id="rId44"/>
    <p:sldId id="347" r:id="rId45"/>
    <p:sldId id="353" r:id="rId46"/>
    <p:sldId id="354" r:id="rId47"/>
    <p:sldId id="355" r:id="rId48"/>
    <p:sldId id="356" r:id="rId49"/>
    <p:sldId id="312" r:id="rId50"/>
    <p:sldId id="361" r:id="rId51"/>
    <p:sldId id="362" r:id="rId52"/>
    <p:sldId id="371" r:id="rId53"/>
    <p:sldId id="363" r:id="rId54"/>
    <p:sldId id="364" r:id="rId55"/>
    <p:sldId id="313" r:id="rId56"/>
    <p:sldId id="365" r:id="rId57"/>
    <p:sldId id="321" r:id="rId58"/>
    <p:sldId id="373" r:id="rId59"/>
    <p:sldId id="315" r:id="rId60"/>
    <p:sldId id="367" r:id="rId61"/>
    <p:sldId id="368" r:id="rId62"/>
    <p:sldId id="369" r:id="rId63"/>
    <p:sldId id="370" r:id="rId64"/>
    <p:sldId id="316" r:id="rId65"/>
    <p:sldId id="317" r:id="rId66"/>
    <p:sldId id="318" r:id="rId67"/>
    <p:sldId id="319" r:id="rId68"/>
    <p:sldId id="320" r:id="rId69"/>
    <p:sldId id="372" r:id="rId70"/>
    <p:sldId id="374" r:id="rId71"/>
    <p:sldId id="286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CEA8B-6858-4428-B886-346F4960C150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98017-B956-492B-AEC6-11BACF69C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98017-B956-492B-AEC6-11BACF69C53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5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153-9C8C-46C4-937A-AE73EC618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8A953A-52A2-49CE-BCCD-77511C10A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D6210-FEFB-4406-BDC8-0E9B2462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6AF69-27D0-4358-B720-2446AD27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D48CC-EF9A-43B6-9F72-402B87DB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0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BD3EF-D66F-453C-9C29-140E3C16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76ED2-244C-49FF-9DF1-658A0A482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1B99C-19C0-462C-8232-C8D2ABC2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AD8BB-4871-408A-9EA3-57353692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96A0-77B9-4AF4-8E68-E2C87DBC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25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09322C-0EC9-4939-BB6C-1368227CB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6CB033-9279-42B9-B571-27A4261FA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A8E53-AE37-4975-AA0D-3C733BD6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4C0B2-9D6C-41A0-BB68-4093ED0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04E4F-3233-4FAD-9F44-E02D652D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8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A9E47-AE2D-4AA0-8D84-4D20631A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DDE5F-DC28-49BD-A7F1-5ADC0476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765B6-C67E-4022-8AB7-22CDE1F7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11A66-AE38-43D3-A3D8-673E1CE8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BE549-58B4-4ACD-A4A3-BFCA9335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1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EBD23-AD0B-43C3-91DF-2F16EF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23B4E-87D0-4E22-A8A0-125FE93B2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8EB8C-C42C-4D79-A530-6B7DE55C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D69D1-4DBC-4846-A176-6888E6B5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EA566-6B7A-43B4-B6D8-EF184BE5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49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F345F-35D4-4091-B1C8-020EF518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1D88F7-66CE-46D1-BD80-9BE7D56E6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32F3BF-74F6-4A0E-BB3C-A9DF18900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3ADFA-A87B-4F62-AC54-C4351438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5B897-5044-4F07-AE98-EDBCC5A9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8EC749-0043-491C-A511-BF475C44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9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73588-D1B3-42A8-94AF-F9E305B8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C167FA-BB7F-4736-89A7-4C1043E64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BE338-E4FC-4446-B6F7-4D119904B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FAA85F-4354-49D5-B95E-D315BFD68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23B6D0-586A-4E23-A210-90B2690A2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694F0-4037-4F2E-954C-B04C25C5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968B80-C889-4EB6-B29D-22BD7CBF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8604DB-796E-4A16-9B29-8DE5196E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1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5010-9021-4539-B973-C923039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E67C15-66CF-4399-BFC2-D1A5A4E2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E5B6DA-872D-496F-A5BB-E979E970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CC871A-8CA7-4FD0-8083-3B263137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E715E6-1CC7-40F6-8BEF-4556FDF5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7056E3-F122-45BD-B49D-6347CC45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CDAFA-84AE-459A-A140-A3071B6A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D9674-8A39-43EF-890E-308EC246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5F52-8BBA-4491-AAA8-A102BD17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65AFD-AFEC-4477-9521-ACC99656B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00392-40AE-48C4-8F0F-5601C8D5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375646-08E5-48B9-9F63-02BE9B66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75B4-3797-4AFF-84E5-8D77A3E4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9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02366-F909-4407-BC53-927DF32B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DB3148-CC59-4216-AF11-731514E49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75A47-6DC5-49F2-BF47-6D5CD6C83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D9729-2DEB-4C9E-877E-D47E9AE1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E6768-21EE-4CDE-A59B-CC16C54E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AD221-2BB1-4B88-B03A-B52D8349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9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D2FA49-168A-487D-9515-A72110A6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79E07-E63B-485F-B5EE-9103482FE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60E97-629B-46F8-BD8A-3377BD56C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CBC2-FB00-4E65-A157-F975326D9E3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12840-6384-40AC-B656-1B8B9593C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97493-A9E8-4500-BC35-89B377188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9F52-7CC5-4155-930C-766601CDE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4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drjs2626/unity-roguelike-game-projec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props/weapons/3d-cartoon-sword-197313" TargetMode="External"/><Relationship Id="rId13" Type="http://schemas.openxmlformats.org/officeDocument/2006/relationships/hyperlink" Target="https://assetstore.unity.com/packages/audio/sound-fx/blades-bludgeoning-free-sample-pack-179306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ssetstore.unity.com/packages/3d/environments/fantasy/fantasyhouse-lowpoly-120429" TargetMode="External"/><Relationship Id="rId12" Type="http://schemas.openxmlformats.org/officeDocument/2006/relationships/hyperlink" Target="https://assetstore.unity.com/packages/audio/sound-fx/free-sound-effects-pack-155776" TargetMode="External"/><Relationship Id="rId2" Type="http://schemas.openxmlformats.org/officeDocument/2006/relationships/hyperlink" Target="https://assetstore.unity.com/packages/essentials/asset-packs/standard-assets-for-unity-2018-4-32351" TargetMode="External"/><Relationship Id="rId16" Type="http://schemas.openxmlformats.org/officeDocument/2006/relationships/hyperlink" Target="http://sound.0-w-0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vegetation/trees/lowpoly-forest-pack-21180" TargetMode="External"/><Relationship Id="rId11" Type="http://schemas.openxmlformats.org/officeDocument/2006/relationships/hyperlink" Target="https://assetstore.unity.com/packages/audio/sound-fx/voices/a-voice-over-for-game-over-132171" TargetMode="External"/><Relationship Id="rId5" Type="http://schemas.openxmlformats.org/officeDocument/2006/relationships/hyperlink" Target="https://assetstore.unity.com/packages/3d/environments/fantasy/medieval-town-exteriors-27026" TargetMode="External"/><Relationship Id="rId15" Type="http://schemas.openxmlformats.org/officeDocument/2006/relationships/hyperlink" Target="https://youtubelab.tistory.com/30" TargetMode="External"/><Relationship Id="rId10" Type="http://schemas.openxmlformats.org/officeDocument/2006/relationships/hyperlink" Target="https://assetstore.unity.com/packages/audio/sound-fx/free-casual-game-sfx-pack-54116" TargetMode="External"/><Relationship Id="rId4" Type="http://schemas.openxmlformats.org/officeDocument/2006/relationships/hyperlink" Target="https://assetstore.unity.com/packages/3d/characters/quarter-view-3d-action-assets-pack-188720" TargetMode="External"/><Relationship Id="rId9" Type="http://schemas.openxmlformats.org/officeDocument/2006/relationships/hyperlink" Target="https://assetstore.unity.com/packages/3d/environments/landscapes/simple-low-poly-nature-pack-157552" TargetMode="External"/><Relationship Id="rId14" Type="http://schemas.openxmlformats.org/officeDocument/2006/relationships/hyperlink" Target="https://assetstore.unity.com/publishers/9381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hyperlink" Target="https://neodgm.dalgona.de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6F783-9537-426F-8F23-DB064E20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26" y="1132734"/>
            <a:ext cx="11662348" cy="2387600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유니티로 제작하는 </a:t>
            </a: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로그라이크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62841A-89F2-4012-90B9-CFE05DE2F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20175133 </a:t>
            </a:r>
            <a:r>
              <a:rPr lang="ko-KR" altLang="en-US" sz="1800" dirty="0">
                <a:solidFill>
                  <a:schemeClr val="bg1"/>
                </a:solidFill>
              </a:rPr>
              <a:t>박종건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6C7AE6-DBE3-493F-B5D2-645D5AC779CE}"/>
              </a:ext>
            </a:extLst>
          </p:cNvPr>
          <p:cNvCxnSpPr/>
          <p:nvPr/>
        </p:nvCxnSpPr>
        <p:spPr>
          <a:xfrm>
            <a:off x="1106905" y="3567203"/>
            <a:ext cx="997819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F1785B5-1066-497A-98FD-18B0D4EF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2" y="2940397"/>
            <a:ext cx="579937" cy="579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A1CECB-1759-4574-86AD-B959C85B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2" y="2957814"/>
            <a:ext cx="579937" cy="5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2170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캐릭터 움직이기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대시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6CBE-FCAD-475A-9735-6AB921D455BE}"/>
              </a:ext>
            </a:extLst>
          </p:cNvPr>
          <p:cNvSpPr txBox="1"/>
          <p:nvPr/>
        </p:nvSpPr>
        <p:spPr>
          <a:xfrm>
            <a:off x="952410" y="1826760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스페이스바를 누르면 대시를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대시 시에는 속도가 </a:t>
            </a:r>
            <a:r>
              <a:rPr lang="en-US" altLang="ko-KR" b="1" dirty="0">
                <a:solidFill>
                  <a:schemeClr val="bg1"/>
                </a:solidFill>
              </a:rPr>
              <a:t>1.5</a:t>
            </a:r>
            <a:r>
              <a:rPr lang="ko-KR" altLang="en-US" b="1" dirty="0">
                <a:solidFill>
                  <a:schemeClr val="bg1"/>
                </a:solidFill>
              </a:rPr>
              <a:t>배로 늘어납니다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7BE44-EE92-49F5-97BD-81852C00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267" y="1415922"/>
            <a:ext cx="1628775" cy="1304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1ABAA-16B3-47AA-9979-038A4FFA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8" y="2494662"/>
            <a:ext cx="7162800" cy="1638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65A5E4-7CE6-4790-8E15-E57F53704F25}"/>
              </a:ext>
            </a:extLst>
          </p:cNvPr>
          <p:cNvSpPr txBox="1"/>
          <p:nvPr/>
        </p:nvSpPr>
        <p:spPr>
          <a:xfrm>
            <a:off x="2612108" y="4761785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대시 시작 후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초 뒤 호출되는 </a:t>
            </a:r>
            <a:r>
              <a:rPr lang="en-US" altLang="ko-KR" b="1" dirty="0" err="1">
                <a:solidFill>
                  <a:schemeClr val="bg1"/>
                </a:solidFill>
              </a:rPr>
              <a:t>DashEnd</a:t>
            </a:r>
            <a:r>
              <a:rPr lang="ko-KR" altLang="en-US" b="1" dirty="0">
                <a:solidFill>
                  <a:schemeClr val="bg1"/>
                </a:solidFill>
              </a:rPr>
              <a:t>함수입니다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이동속도를 원래대로 돌리고 </a:t>
            </a:r>
            <a:r>
              <a:rPr lang="en-US" altLang="ko-KR" b="1" dirty="0" err="1">
                <a:solidFill>
                  <a:schemeClr val="bg1"/>
                </a:solidFill>
              </a:rPr>
              <a:t>isDash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대시중인가</a:t>
            </a:r>
            <a:r>
              <a:rPr lang="en-US" altLang="ko-KR" b="1" dirty="0">
                <a:solidFill>
                  <a:schemeClr val="bg1"/>
                </a:solidFill>
              </a:rPr>
              <a:t>?)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false</a:t>
            </a:r>
            <a:r>
              <a:rPr lang="ko-KR" altLang="en-US" b="1" dirty="0">
                <a:solidFill>
                  <a:schemeClr val="bg1"/>
                </a:solidFill>
              </a:rPr>
              <a:t>로 되돌림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C2F3DD-620D-4B13-AAE0-6219E853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8" y="4726451"/>
            <a:ext cx="1733550" cy="923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94BFE8-D387-402A-A50C-28C7B4B8973E}"/>
              </a:ext>
            </a:extLst>
          </p:cNvPr>
          <p:cNvSpPr txBox="1"/>
          <p:nvPr/>
        </p:nvSpPr>
        <p:spPr>
          <a:xfrm>
            <a:off x="952410" y="4137153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스페이스바를 누르면 위 조건문이 실행됩니다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50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2170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캐릭터 움직이기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대시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6CBE-FCAD-475A-9735-6AB921D455BE}"/>
              </a:ext>
            </a:extLst>
          </p:cNvPr>
          <p:cNvSpPr txBox="1"/>
          <p:nvPr/>
        </p:nvSpPr>
        <p:spPr>
          <a:xfrm>
            <a:off x="952410" y="2067406"/>
            <a:ext cx="10552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생성되면 대시 횟수가 최대인 상태로 시작됩니다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대시를 한번 수행할 때 마다 현재 대시 횟수가 감소합니다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이를 다시 충전하기 위한 </a:t>
            </a:r>
            <a:r>
              <a:rPr lang="en-US" altLang="ko-KR" b="1" dirty="0">
                <a:solidFill>
                  <a:schemeClr val="bg1"/>
                </a:solidFill>
              </a:rPr>
              <a:t>Coroutine</a:t>
            </a:r>
            <a:r>
              <a:rPr lang="ko-KR" altLang="en-US" b="1" dirty="0">
                <a:solidFill>
                  <a:schemeClr val="bg1"/>
                </a:solidFill>
              </a:rPr>
              <a:t>으로 위 </a:t>
            </a:r>
            <a:r>
              <a:rPr lang="en-US" altLang="ko-KR" b="1" dirty="0" err="1">
                <a:solidFill>
                  <a:schemeClr val="bg1"/>
                </a:solidFill>
              </a:rPr>
              <a:t>StartCoroutine</a:t>
            </a:r>
            <a:r>
              <a:rPr lang="ko-KR" altLang="en-US" b="1" dirty="0">
                <a:solidFill>
                  <a:schemeClr val="bg1"/>
                </a:solidFill>
              </a:rPr>
              <a:t>은 플레이어의 </a:t>
            </a:r>
            <a:r>
              <a:rPr lang="en-US" altLang="ko-KR" b="1" dirty="0">
                <a:solidFill>
                  <a:schemeClr val="bg1"/>
                </a:solidFill>
              </a:rPr>
              <a:t>Awake()</a:t>
            </a:r>
            <a:r>
              <a:rPr lang="ko-KR" altLang="en-US" b="1" dirty="0">
                <a:solidFill>
                  <a:schemeClr val="bg1"/>
                </a:solidFill>
              </a:rPr>
              <a:t>에서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7BE44-EE92-49F5-97BD-81852C00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86" y="1303584"/>
            <a:ext cx="1628775" cy="1304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9F0EAD-ACC8-4324-9444-1D21400A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10" y="1760492"/>
            <a:ext cx="2952680" cy="285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51AA87-34A3-42C8-A8F7-CCDA0898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10" y="3558838"/>
            <a:ext cx="3432978" cy="1514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F130F3-AA87-4D05-97EB-5C47216BBC83}"/>
              </a:ext>
            </a:extLst>
          </p:cNvPr>
          <p:cNvSpPr txBox="1"/>
          <p:nvPr/>
        </p:nvSpPr>
        <p:spPr>
          <a:xfrm>
            <a:off x="1013894" y="5258674"/>
            <a:ext cx="1055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DashCountUp</a:t>
            </a:r>
            <a:r>
              <a:rPr lang="ko-KR" altLang="en-US" b="1" dirty="0">
                <a:solidFill>
                  <a:schemeClr val="bg1"/>
                </a:solidFill>
              </a:rPr>
              <a:t>에선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초마다 현재 대시 가능 횟수를 </a:t>
            </a:r>
            <a:r>
              <a:rPr lang="en-US" altLang="ko-KR" b="1" dirty="0">
                <a:solidFill>
                  <a:schemeClr val="bg1"/>
                </a:solidFill>
              </a:rPr>
              <a:t>1 </a:t>
            </a:r>
            <a:r>
              <a:rPr lang="ko-KR" altLang="en-US" b="1" dirty="0">
                <a:solidFill>
                  <a:schemeClr val="bg1"/>
                </a:solidFill>
              </a:rPr>
              <a:t>증가시킵니다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현재 대시 가능 횟수가 최대 대시 가능 횟수가 되면 증가되지 않습니다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583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2170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카메라 캐릭터 고정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242378" y="2856282"/>
            <a:ext cx="1032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여기서 </a:t>
            </a:r>
            <a:r>
              <a:rPr lang="en-US" altLang="ko-KR" b="1" dirty="0">
                <a:solidFill>
                  <a:schemeClr val="bg1"/>
                </a:solidFill>
              </a:rPr>
              <a:t>target</a:t>
            </a:r>
            <a:r>
              <a:rPr lang="ko-KR" altLang="en-US" b="1" dirty="0">
                <a:solidFill>
                  <a:schemeClr val="bg1"/>
                </a:solidFill>
              </a:rPr>
              <a:t>은 </a:t>
            </a:r>
            <a:r>
              <a:rPr lang="en-US" altLang="ko-KR" b="1" dirty="0">
                <a:solidFill>
                  <a:schemeClr val="bg1"/>
                </a:solidFill>
              </a:rPr>
              <a:t>public </a:t>
            </a:r>
            <a:r>
              <a:rPr lang="ko-KR" altLang="en-US" b="1" dirty="0">
                <a:solidFill>
                  <a:schemeClr val="bg1"/>
                </a:solidFill>
              </a:rPr>
              <a:t>변수로 플레이어 오브젝트와 연결됩니다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offset</a:t>
            </a:r>
            <a:r>
              <a:rPr lang="ko-KR" altLang="en-US" b="1" dirty="0">
                <a:solidFill>
                  <a:schemeClr val="bg1"/>
                </a:solidFill>
              </a:rPr>
              <a:t> 또한 </a:t>
            </a:r>
            <a:r>
              <a:rPr lang="en-US" altLang="ko-KR" b="1" dirty="0">
                <a:solidFill>
                  <a:schemeClr val="bg1"/>
                </a:solidFill>
              </a:rPr>
              <a:t>public Vector3</a:t>
            </a:r>
            <a:r>
              <a:rPr lang="ko-KR" altLang="en-US" b="1" dirty="0">
                <a:solidFill>
                  <a:schemeClr val="bg1"/>
                </a:solidFill>
              </a:rPr>
              <a:t> 변수로 </a:t>
            </a:r>
            <a:r>
              <a:rPr lang="en-US" altLang="ko-KR" b="1" dirty="0">
                <a:solidFill>
                  <a:schemeClr val="bg1"/>
                </a:solidFill>
              </a:rPr>
              <a:t>Inspector </a:t>
            </a:r>
            <a:r>
              <a:rPr lang="ko-KR" altLang="en-US" b="1" dirty="0">
                <a:solidFill>
                  <a:schemeClr val="bg1"/>
                </a:solidFill>
              </a:rPr>
              <a:t>창에서 설정해줍니다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따라서 </a:t>
            </a:r>
            <a:r>
              <a:rPr lang="en-US" altLang="ko-KR" b="1" dirty="0">
                <a:solidFill>
                  <a:schemeClr val="bg1"/>
                </a:solidFill>
              </a:rPr>
              <a:t>Main Camera</a:t>
            </a:r>
            <a:r>
              <a:rPr lang="ko-KR" altLang="en-US" b="1" dirty="0">
                <a:solidFill>
                  <a:schemeClr val="bg1"/>
                </a:solidFill>
              </a:rPr>
              <a:t>는 플레이어 위치에 </a:t>
            </a:r>
            <a:r>
              <a:rPr lang="en-US" altLang="ko-KR" b="1" dirty="0">
                <a:solidFill>
                  <a:schemeClr val="bg1"/>
                </a:solidFill>
              </a:rPr>
              <a:t>offset </a:t>
            </a:r>
            <a:r>
              <a:rPr lang="ko-KR" altLang="en-US" b="1" dirty="0">
                <a:solidFill>
                  <a:schemeClr val="bg1"/>
                </a:solidFill>
              </a:rPr>
              <a:t>위치를 더한 위치에서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지정된 각도로 플레이어를 따라다니게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0023A-1DFC-494C-921F-34846081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50" y="1818107"/>
            <a:ext cx="4667250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95B706-F71C-43B1-9E7B-77643203F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50" y="4797571"/>
            <a:ext cx="32004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AD65B5-608D-4FCA-8631-CAF4BF7D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1" y="1121706"/>
            <a:ext cx="2228850" cy="46767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28A9EF7-7F05-425F-869D-923151A6165C}"/>
              </a:ext>
            </a:extLst>
          </p:cNvPr>
          <p:cNvSpPr/>
          <p:nvPr/>
        </p:nvSpPr>
        <p:spPr>
          <a:xfrm>
            <a:off x="10319657" y="1287624"/>
            <a:ext cx="401216" cy="317240"/>
          </a:xfrm>
          <a:custGeom>
            <a:avLst/>
            <a:gdLst>
              <a:gd name="connsiteX0" fmla="*/ 0 w 401216"/>
              <a:gd name="connsiteY0" fmla="*/ 158620 h 317240"/>
              <a:gd name="connsiteX1" fmla="*/ 200608 w 401216"/>
              <a:gd name="connsiteY1" fmla="*/ 0 h 317240"/>
              <a:gd name="connsiteX2" fmla="*/ 401216 w 401216"/>
              <a:gd name="connsiteY2" fmla="*/ 158620 h 317240"/>
              <a:gd name="connsiteX3" fmla="*/ 200608 w 401216"/>
              <a:gd name="connsiteY3" fmla="*/ 317240 h 317240"/>
              <a:gd name="connsiteX4" fmla="*/ 0 w 401216"/>
              <a:gd name="connsiteY4" fmla="*/ 158620 h 31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216" h="317240" extrusionOk="0">
                <a:moveTo>
                  <a:pt x="0" y="158620"/>
                </a:moveTo>
                <a:cubicBezTo>
                  <a:pt x="-4406" y="97681"/>
                  <a:pt x="90229" y="18318"/>
                  <a:pt x="200608" y="0"/>
                </a:cubicBezTo>
                <a:cubicBezTo>
                  <a:pt x="328362" y="-8984"/>
                  <a:pt x="417771" y="62924"/>
                  <a:pt x="401216" y="158620"/>
                </a:cubicBezTo>
                <a:cubicBezTo>
                  <a:pt x="414649" y="243199"/>
                  <a:pt x="310248" y="343477"/>
                  <a:pt x="200608" y="317240"/>
                </a:cubicBezTo>
                <a:cubicBezTo>
                  <a:pt x="99110" y="331965"/>
                  <a:pt x="-2728" y="243406"/>
                  <a:pt x="0" y="15862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308C2F3-9C9D-4D01-9CAA-FFBC6A3996A9}"/>
              </a:ext>
            </a:extLst>
          </p:cNvPr>
          <p:cNvSpPr/>
          <p:nvPr/>
        </p:nvSpPr>
        <p:spPr>
          <a:xfrm>
            <a:off x="9156441" y="4868569"/>
            <a:ext cx="920620" cy="748459"/>
          </a:xfrm>
          <a:custGeom>
            <a:avLst/>
            <a:gdLst>
              <a:gd name="connsiteX0" fmla="*/ 0 w 920620"/>
              <a:gd name="connsiteY0" fmla="*/ 374230 h 748459"/>
              <a:gd name="connsiteX1" fmla="*/ 460310 w 920620"/>
              <a:gd name="connsiteY1" fmla="*/ 0 h 748459"/>
              <a:gd name="connsiteX2" fmla="*/ 920620 w 920620"/>
              <a:gd name="connsiteY2" fmla="*/ 374230 h 748459"/>
              <a:gd name="connsiteX3" fmla="*/ 460310 w 920620"/>
              <a:gd name="connsiteY3" fmla="*/ 748460 h 748459"/>
              <a:gd name="connsiteX4" fmla="*/ 0 w 920620"/>
              <a:gd name="connsiteY4" fmla="*/ 374230 h 74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620" h="748459" extrusionOk="0">
                <a:moveTo>
                  <a:pt x="0" y="374230"/>
                </a:moveTo>
                <a:cubicBezTo>
                  <a:pt x="-2561" y="183045"/>
                  <a:pt x="207493" y="62208"/>
                  <a:pt x="460310" y="0"/>
                </a:cubicBezTo>
                <a:cubicBezTo>
                  <a:pt x="758443" y="-23259"/>
                  <a:pt x="942577" y="156815"/>
                  <a:pt x="920620" y="374230"/>
                </a:cubicBezTo>
                <a:cubicBezTo>
                  <a:pt x="970276" y="569734"/>
                  <a:pt x="711816" y="810266"/>
                  <a:pt x="460310" y="748460"/>
                </a:cubicBezTo>
                <a:cubicBezTo>
                  <a:pt x="210192" y="754961"/>
                  <a:pt x="-15283" y="565130"/>
                  <a:pt x="0" y="37423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017FDE-55B2-4C03-BFC1-6149474FA08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9759821" y="1604864"/>
            <a:ext cx="760444" cy="3221815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8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아이템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B592CD-47F5-43B7-AF2C-35EBE6111D86}"/>
              </a:ext>
            </a:extLst>
          </p:cNvPr>
          <p:cNvSpPr txBox="1"/>
          <p:nvPr/>
        </p:nvSpPr>
        <p:spPr>
          <a:xfrm>
            <a:off x="1242378" y="1901546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무기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총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소모성 아이템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코인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금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동</a:t>
            </a:r>
            <a:r>
              <a:rPr lang="en-US" altLang="ko-KR" b="1" dirty="0">
                <a:solidFill>
                  <a:schemeClr val="bg1"/>
                </a:solidFill>
              </a:rPr>
              <a:t>), </a:t>
            </a:r>
            <a:r>
              <a:rPr lang="ko-KR" altLang="en-US" b="1" dirty="0">
                <a:solidFill>
                  <a:schemeClr val="bg1"/>
                </a:solidFill>
              </a:rPr>
              <a:t>체력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스탯</a:t>
            </a:r>
            <a:r>
              <a:rPr lang="ko-KR" altLang="en-US" b="1" dirty="0">
                <a:solidFill>
                  <a:schemeClr val="bg1"/>
                </a:solidFill>
              </a:rPr>
              <a:t> 아이템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공격력 증가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이동속도 증가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사거리 증가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공격속도 증가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대시 횟수 증가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FF8DA-D9D4-4923-ACE4-6B696716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78" y="2851112"/>
            <a:ext cx="9153525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D3D58-2F31-44AD-B56E-513FAFC637B1}"/>
              </a:ext>
            </a:extLst>
          </p:cNvPr>
          <p:cNvSpPr txBox="1"/>
          <p:nvPr/>
        </p:nvSpPr>
        <p:spPr>
          <a:xfrm>
            <a:off x="1242378" y="4780228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타입 열거형 변수로 아이템의 타입을 구분하게끔 하였고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public </a:t>
            </a:r>
            <a:r>
              <a:rPr lang="ko-KR" altLang="en-US" b="1" dirty="0">
                <a:solidFill>
                  <a:schemeClr val="bg1"/>
                </a:solidFill>
              </a:rPr>
              <a:t>변수 </a:t>
            </a:r>
            <a:r>
              <a:rPr lang="en-US" altLang="ko-KR" b="1" dirty="0">
                <a:solidFill>
                  <a:schemeClr val="bg1"/>
                </a:solidFill>
              </a:rPr>
              <a:t>type, value</a:t>
            </a:r>
            <a:r>
              <a:rPr lang="ko-KR" altLang="en-US" b="1" dirty="0">
                <a:solidFill>
                  <a:schemeClr val="bg1"/>
                </a:solidFill>
              </a:rPr>
              <a:t>로 각 아이템의 종류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플레이어에게 영향을 줄 값을 설정합니다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Update </a:t>
            </a:r>
            <a:r>
              <a:rPr lang="ko-KR" altLang="en-US" b="1" dirty="0">
                <a:solidFill>
                  <a:schemeClr val="bg1"/>
                </a:solidFill>
              </a:rPr>
              <a:t>함수 내에 </a:t>
            </a:r>
            <a:r>
              <a:rPr lang="en-US" altLang="ko-KR" b="1" dirty="0">
                <a:solidFill>
                  <a:schemeClr val="bg1"/>
                </a:solidFill>
              </a:rPr>
              <a:t>Rotate</a:t>
            </a:r>
            <a:r>
              <a:rPr lang="ko-KR" altLang="en-US" b="1" dirty="0">
                <a:solidFill>
                  <a:schemeClr val="bg1"/>
                </a:solidFill>
              </a:rPr>
              <a:t>로 아이템이 조금씩 돌아가도록 설정하였습니다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7C602-95D4-4087-AD87-7E4D271D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7" y="1419003"/>
            <a:ext cx="15716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아이템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무기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D3D58-2F31-44AD-B56E-513FAFC637B1}"/>
              </a:ext>
            </a:extLst>
          </p:cNvPr>
          <p:cNvSpPr txBox="1"/>
          <p:nvPr/>
        </p:nvSpPr>
        <p:spPr>
          <a:xfrm>
            <a:off x="898356" y="1927060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시작하면 바로 앞에 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총 아이템이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둘 중 하나만 선택하여 게임을 진행할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795763-6420-44AB-8325-A68BFD81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053" y="1024571"/>
            <a:ext cx="1358863" cy="1200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CFAD1C-4633-456D-82B8-5C35338E0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800" y="1030039"/>
            <a:ext cx="1358862" cy="11948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FA967E-931A-414B-932D-934FE51D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93" y="2690223"/>
            <a:ext cx="260985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5D480-48EA-45EE-8AD6-3EC04CEA2135}"/>
              </a:ext>
            </a:extLst>
          </p:cNvPr>
          <p:cNvSpPr txBox="1"/>
          <p:nvPr/>
        </p:nvSpPr>
        <p:spPr>
          <a:xfrm>
            <a:off x="898355" y="3358332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플레이어는 자신이 사용할 수 있는 무기 목록 배열 </a:t>
            </a:r>
            <a:r>
              <a:rPr lang="en-US" altLang="ko-KR" b="1" dirty="0">
                <a:solidFill>
                  <a:schemeClr val="bg1"/>
                </a:solidFill>
              </a:rPr>
              <a:t>Weapon,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어떤 무기를 사용하는지 알기 위한 </a:t>
            </a:r>
            <a:r>
              <a:rPr lang="en-US" altLang="ko-KR" b="1" dirty="0">
                <a:solidFill>
                  <a:schemeClr val="bg1"/>
                </a:solidFill>
              </a:rPr>
              <a:t>bool </a:t>
            </a:r>
            <a:r>
              <a:rPr lang="ko-KR" altLang="en-US" b="1" dirty="0">
                <a:solidFill>
                  <a:schemeClr val="bg1"/>
                </a:solidFill>
              </a:rPr>
              <a:t>배열 </a:t>
            </a:r>
            <a:r>
              <a:rPr lang="en-US" altLang="ko-KR" b="1" dirty="0" err="1">
                <a:solidFill>
                  <a:schemeClr val="bg1"/>
                </a:solidFill>
              </a:rPr>
              <a:t>hasWeapon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변수를 가집니다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AA0D71C-851C-42DA-B182-F5C71976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93" y="4087761"/>
            <a:ext cx="3143250" cy="2133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B9C49D-2481-4289-B541-680315668BC9}"/>
              </a:ext>
            </a:extLst>
          </p:cNvPr>
          <p:cNvSpPr txBox="1"/>
          <p:nvPr/>
        </p:nvSpPr>
        <p:spPr>
          <a:xfrm>
            <a:off x="4184681" y="4350633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Weapon</a:t>
            </a:r>
            <a:r>
              <a:rPr lang="ko-KR" altLang="en-US" b="1" dirty="0">
                <a:solidFill>
                  <a:schemeClr val="bg1"/>
                </a:solidFill>
              </a:rPr>
              <a:t> 변수는 </a:t>
            </a:r>
            <a:r>
              <a:rPr lang="en-US" altLang="ko-KR" b="1" dirty="0">
                <a:solidFill>
                  <a:schemeClr val="bg1"/>
                </a:solidFill>
              </a:rPr>
              <a:t>Inspector</a:t>
            </a:r>
            <a:r>
              <a:rPr lang="ko-KR" altLang="en-US" b="1" dirty="0">
                <a:solidFill>
                  <a:schemeClr val="bg1"/>
                </a:solidFill>
              </a:rPr>
              <a:t>에서 무기로 채워줍니다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여기 쓰인 무기는 플레이어의 손에 있지만 비활성화 시킨 상태입니다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hasWeapon</a:t>
            </a:r>
            <a:r>
              <a:rPr lang="ko-KR" altLang="en-US" b="1" dirty="0">
                <a:solidFill>
                  <a:schemeClr val="bg1"/>
                </a:solidFill>
              </a:rPr>
              <a:t> 변수는 플레이어가 무기를 선택하면 해당 무기의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bool</a:t>
            </a:r>
            <a:r>
              <a:rPr lang="ko-KR" altLang="en-US" b="1" dirty="0">
                <a:solidFill>
                  <a:schemeClr val="bg1"/>
                </a:solidFill>
              </a:rPr>
              <a:t>값이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되면서 해당 무기가 손에 활성화됩니다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81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아이템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무기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795763-6420-44AB-8325-A68BFD81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053" y="1024571"/>
            <a:ext cx="1358863" cy="1200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CFAD1C-4633-456D-82B8-5C35338E0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800" y="1030039"/>
            <a:ext cx="1358862" cy="11948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5D480-48EA-45EE-8AD6-3EC04CEA2135}"/>
              </a:ext>
            </a:extLst>
          </p:cNvPr>
          <p:cNvSpPr txBox="1"/>
          <p:nvPr/>
        </p:nvSpPr>
        <p:spPr>
          <a:xfrm>
            <a:off x="898356" y="2498576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OnTriggerStay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함수 내에 부딪힌 오브젝트의 태그가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Weapon</a:t>
            </a:r>
            <a:r>
              <a:rPr lang="ko-KR" altLang="en-US" b="1" dirty="0">
                <a:solidFill>
                  <a:schemeClr val="bg1"/>
                </a:solidFill>
              </a:rPr>
              <a:t>이면 </a:t>
            </a:r>
            <a:r>
              <a:rPr lang="en-US" altLang="ko-KR" b="1" dirty="0">
                <a:solidFill>
                  <a:schemeClr val="bg1"/>
                </a:solidFill>
              </a:rPr>
              <a:t>Object</a:t>
            </a:r>
            <a:r>
              <a:rPr lang="ko-KR" altLang="en-US" b="1" dirty="0">
                <a:solidFill>
                  <a:schemeClr val="bg1"/>
                </a:solidFill>
              </a:rPr>
              <a:t>를 해당 오브젝트로 초기화합니다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9C49D-2481-4289-B541-680315668BC9}"/>
              </a:ext>
            </a:extLst>
          </p:cNvPr>
          <p:cNvSpPr txBox="1"/>
          <p:nvPr/>
        </p:nvSpPr>
        <p:spPr>
          <a:xfrm>
            <a:off x="5351007" y="3443937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 조건문은 </a:t>
            </a:r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ko-KR" altLang="en-US" b="1" dirty="0">
                <a:solidFill>
                  <a:schemeClr val="bg1"/>
                </a:solidFill>
              </a:rPr>
              <a:t>를 누르면 실행되는 함수에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ko-KR" altLang="en-US" b="1" dirty="0">
                <a:solidFill>
                  <a:schemeClr val="bg1"/>
                </a:solidFill>
              </a:rPr>
              <a:t>를 누른 시점에서 </a:t>
            </a:r>
            <a:r>
              <a:rPr lang="en-US" altLang="ko-KR" b="1" dirty="0">
                <a:solidFill>
                  <a:schemeClr val="bg1"/>
                </a:solidFill>
              </a:rPr>
              <a:t>Object</a:t>
            </a:r>
            <a:r>
              <a:rPr lang="ko-KR" altLang="en-US" b="1" dirty="0">
                <a:solidFill>
                  <a:schemeClr val="bg1"/>
                </a:solidFill>
              </a:rPr>
              <a:t>가 </a:t>
            </a:r>
            <a:r>
              <a:rPr lang="en-US" altLang="ko-KR" b="1" dirty="0">
                <a:solidFill>
                  <a:schemeClr val="bg1"/>
                </a:solidFill>
              </a:rPr>
              <a:t>null</a:t>
            </a:r>
            <a:r>
              <a:rPr lang="ko-KR" altLang="en-US" b="1" dirty="0">
                <a:solidFill>
                  <a:schemeClr val="bg1"/>
                </a:solidFill>
              </a:rPr>
              <a:t>이 아니면서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검이면 검 변수를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총이면 총 변수를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변경합니다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ACDBB-934A-447F-8752-37896E91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92" y="1804594"/>
            <a:ext cx="6914475" cy="6439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706EED-24B1-43A4-B106-CDF17263A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92" y="3488682"/>
            <a:ext cx="4180700" cy="25432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12D98D-EE93-4799-9062-B8FB7989F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5" y="4638681"/>
            <a:ext cx="2540766" cy="14198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81987C-3DF5-4DFA-B10E-98049801E8B6}"/>
              </a:ext>
            </a:extLst>
          </p:cNvPr>
          <p:cNvSpPr txBox="1"/>
          <p:nvPr/>
        </p:nvSpPr>
        <p:spPr>
          <a:xfrm>
            <a:off x="8143509" y="5137192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Update </a:t>
            </a:r>
            <a:r>
              <a:rPr lang="ko-KR" altLang="en-US" b="1" dirty="0">
                <a:solidFill>
                  <a:schemeClr val="bg1"/>
                </a:solidFill>
              </a:rPr>
              <a:t>함수 내에서 실행되는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Equip()</a:t>
            </a:r>
            <a:r>
              <a:rPr lang="ko-KR" altLang="en-US" b="1" dirty="0">
                <a:solidFill>
                  <a:schemeClr val="bg1"/>
                </a:solidFill>
              </a:rPr>
              <a:t>은 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총 변수에 따라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플레이어의 무기를 설정합니다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08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아이템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소모성 아이템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5D480-48EA-45EE-8AD6-3EC04CEA2135}"/>
              </a:ext>
            </a:extLst>
          </p:cNvPr>
          <p:cNvSpPr txBox="1"/>
          <p:nvPr/>
        </p:nvSpPr>
        <p:spPr>
          <a:xfrm>
            <a:off x="831681" y="1766923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적이 죽으면 일정 확률로 소모성 아이템을 </a:t>
            </a:r>
            <a:r>
              <a:rPr lang="ko-KR" altLang="en-US" b="1" dirty="0" err="1">
                <a:solidFill>
                  <a:schemeClr val="bg1"/>
                </a:solidFill>
              </a:rPr>
              <a:t>드롭합니다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코인을 먹으면 </a:t>
            </a:r>
            <a:r>
              <a:rPr lang="en-US" altLang="ko-KR" b="1" dirty="0">
                <a:solidFill>
                  <a:schemeClr val="bg1"/>
                </a:solidFill>
              </a:rPr>
              <a:t>value</a:t>
            </a:r>
            <a:r>
              <a:rPr lang="ko-KR" altLang="en-US" b="1" dirty="0">
                <a:solidFill>
                  <a:schemeClr val="bg1"/>
                </a:solidFill>
              </a:rPr>
              <a:t>에 지정한 값만큼 플레이어의 돈이 오릅니다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체력을 먹으면 </a:t>
            </a:r>
            <a:r>
              <a:rPr lang="en-US" altLang="ko-KR" b="1" dirty="0">
                <a:solidFill>
                  <a:schemeClr val="bg1"/>
                </a:solidFill>
              </a:rPr>
              <a:t>value</a:t>
            </a:r>
            <a:r>
              <a:rPr lang="ko-KR" altLang="en-US" b="1" dirty="0">
                <a:solidFill>
                  <a:schemeClr val="bg1"/>
                </a:solidFill>
              </a:rPr>
              <a:t>에 지정한 값만큼 현재 체력이 증가합니다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탄약을 먹으면 </a:t>
            </a:r>
            <a:r>
              <a:rPr lang="en-US" altLang="ko-KR" b="1" dirty="0">
                <a:solidFill>
                  <a:schemeClr val="bg1"/>
                </a:solidFill>
              </a:rPr>
              <a:t>value</a:t>
            </a:r>
            <a:r>
              <a:rPr lang="ko-KR" altLang="en-US" b="1" dirty="0">
                <a:solidFill>
                  <a:schemeClr val="bg1"/>
                </a:solidFill>
              </a:rPr>
              <a:t>에 지정한 값만큼 현재 탄약이 증가합니다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9C49D-2481-4289-B541-680315668BC9}"/>
              </a:ext>
            </a:extLst>
          </p:cNvPr>
          <p:cNvSpPr txBox="1"/>
          <p:nvPr/>
        </p:nvSpPr>
        <p:spPr>
          <a:xfrm>
            <a:off x="831680" y="3522914"/>
            <a:ext cx="10323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OnTriggerEnter</a:t>
            </a:r>
            <a:r>
              <a:rPr lang="ko-KR" altLang="en-US" b="1" dirty="0">
                <a:solidFill>
                  <a:schemeClr val="bg1"/>
                </a:solidFill>
              </a:rPr>
              <a:t>에서 부딪힌 오브젝트의 태그가 </a:t>
            </a:r>
            <a:r>
              <a:rPr lang="en-US" altLang="ko-KR" b="1" dirty="0">
                <a:solidFill>
                  <a:schemeClr val="bg1"/>
                </a:solidFill>
              </a:rPr>
              <a:t>Item</a:t>
            </a:r>
            <a:r>
              <a:rPr lang="ko-KR" altLang="en-US" b="1" dirty="0">
                <a:solidFill>
                  <a:schemeClr val="bg1"/>
                </a:solidFill>
              </a:rPr>
              <a:t>이면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Item</a:t>
            </a:r>
            <a:r>
              <a:rPr lang="ko-KR" altLang="en-US" b="1" dirty="0">
                <a:solidFill>
                  <a:schemeClr val="bg1"/>
                </a:solidFill>
              </a:rPr>
              <a:t>마다 정해진 타입 별로 일을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체력과 탄약은 현재 값과 최대 값을 가집니다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따라서 체력이나 탄약을 먹을 때 최대 값보다 높아지지 않게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C2D86A-DAE8-4064-944B-4FEADE59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77" y="930856"/>
            <a:ext cx="3154912" cy="15689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B55456-B5B8-4C11-986D-D4043BAB8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977" y="2541436"/>
            <a:ext cx="3154911" cy="604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FE132D-9F55-40B3-8291-E56DD584A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80" y="5035885"/>
            <a:ext cx="6682033" cy="5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아이템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스탯</a:t>
            </a:r>
            <a:r>
              <a:rPr lang="ko-KR" altLang="en-US" sz="3200" b="1" dirty="0">
                <a:solidFill>
                  <a:schemeClr val="bg1"/>
                </a:solidFill>
              </a:rPr>
              <a:t> 아이템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5D480-48EA-45EE-8AD6-3EC04CEA2135}"/>
              </a:ext>
            </a:extLst>
          </p:cNvPr>
          <p:cNvSpPr txBox="1"/>
          <p:nvPr/>
        </p:nvSpPr>
        <p:spPr>
          <a:xfrm>
            <a:off x="831680" y="1766924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적이 죽으면 소모성 아이템보다 낮은 확률로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스탯</a:t>
            </a:r>
            <a:r>
              <a:rPr lang="ko-KR" altLang="en-US" b="1" dirty="0">
                <a:solidFill>
                  <a:schemeClr val="bg1"/>
                </a:solidFill>
              </a:rPr>
              <a:t> 아이템을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드롭합니다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공격력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이동속도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공격속도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사거리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최대체력 증가와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대시 횟수 </a:t>
            </a:r>
            <a:r>
              <a:rPr lang="en-US" altLang="ko-KR" b="1" dirty="0">
                <a:solidFill>
                  <a:schemeClr val="bg1"/>
                </a:solidFill>
              </a:rPr>
              <a:t>1 </a:t>
            </a:r>
            <a:r>
              <a:rPr lang="ko-KR" altLang="en-US" b="1" dirty="0">
                <a:solidFill>
                  <a:schemeClr val="bg1"/>
                </a:solidFill>
              </a:rPr>
              <a:t>증가의 효과를 가지는데 대시 증가는 한번 얻으면 더는 나오지 않습니다</a:t>
            </a:r>
            <a:r>
              <a:rPr lang="en-US" altLang="ko-KR" b="1" dirty="0">
                <a:solidFill>
                  <a:schemeClr val="bg1"/>
                </a:solidFill>
              </a:rPr>
              <a:t>.(</a:t>
            </a:r>
            <a:r>
              <a:rPr lang="ko-KR" altLang="en-US" b="1" dirty="0">
                <a:solidFill>
                  <a:schemeClr val="bg1"/>
                </a:solidFill>
              </a:rPr>
              <a:t>최대 대시 </a:t>
            </a:r>
            <a:r>
              <a:rPr lang="en-US" altLang="ko-KR" b="1" dirty="0">
                <a:solidFill>
                  <a:schemeClr val="bg1"/>
                </a:solidFill>
              </a:rPr>
              <a:t>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9C49D-2481-4289-B541-680315668BC9}"/>
              </a:ext>
            </a:extLst>
          </p:cNvPr>
          <p:cNvSpPr txBox="1"/>
          <p:nvPr/>
        </p:nvSpPr>
        <p:spPr>
          <a:xfrm>
            <a:off x="831680" y="3379844"/>
            <a:ext cx="10323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OnTriggerEnter</a:t>
            </a:r>
            <a:r>
              <a:rPr lang="ko-KR" altLang="en-US" b="1" dirty="0">
                <a:solidFill>
                  <a:schemeClr val="bg1"/>
                </a:solidFill>
              </a:rPr>
              <a:t>에서 부딪힌 오브젝트의 태그가 </a:t>
            </a:r>
            <a:r>
              <a:rPr lang="en-US" altLang="ko-KR" b="1" dirty="0">
                <a:solidFill>
                  <a:schemeClr val="bg1"/>
                </a:solidFill>
              </a:rPr>
              <a:t>Item</a:t>
            </a:r>
            <a:r>
              <a:rPr lang="ko-KR" altLang="en-US" b="1" dirty="0">
                <a:solidFill>
                  <a:schemeClr val="bg1"/>
                </a:solidFill>
              </a:rPr>
              <a:t>이면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Item</a:t>
            </a:r>
            <a:r>
              <a:rPr lang="ko-KR" altLang="en-US" b="1" dirty="0">
                <a:solidFill>
                  <a:schemeClr val="bg1"/>
                </a:solidFill>
              </a:rPr>
              <a:t>마다 정해진 타입 별로 일을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공격력  </a:t>
            </a:r>
            <a:r>
              <a:rPr lang="ko-KR" altLang="en-US" sz="1600" b="1" dirty="0">
                <a:solidFill>
                  <a:schemeClr val="bg1"/>
                </a:solidFill>
              </a:rPr>
              <a:t> 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무기 데미지 </a:t>
            </a:r>
            <a:r>
              <a:rPr lang="en-US" altLang="ko-KR" b="1" dirty="0">
                <a:solidFill>
                  <a:schemeClr val="bg1"/>
                </a:solidFill>
              </a:rPr>
              <a:t>10 </a:t>
            </a:r>
            <a:r>
              <a:rPr lang="ko-KR" altLang="en-US" b="1" dirty="0">
                <a:solidFill>
                  <a:schemeClr val="bg1"/>
                </a:solidFill>
              </a:rPr>
              <a:t>증가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이동속도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플레이어 이동속도 </a:t>
            </a:r>
            <a:r>
              <a:rPr lang="en-US" altLang="ko-KR" b="1" dirty="0">
                <a:solidFill>
                  <a:schemeClr val="bg1"/>
                </a:solidFill>
              </a:rPr>
              <a:t>5 </a:t>
            </a:r>
            <a:r>
              <a:rPr lang="ko-KR" altLang="en-US" b="1" dirty="0">
                <a:solidFill>
                  <a:schemeClr val="bg1"/>
                </a:solidFill>
              </a:rPr>
              <a:t>증가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사거리  </a:t>
            </a:r>
            <a:r>
              <a:rPr lang="ko-KR" altLang="en-US" sz="1600" b="1" dirty="0">
                <a:solidFill>
                  <a:schemeClr val="bg1"/>
                </a:solidFill>
              </a:rPr>
              <a:t>  </a:t>
            </a:r>
            <a:r>
              <a:rPr lang="en-US" altLang="ko-KR" b="1" dirty="0">
                <a:solidFill>
                  <a:schemeClr val="bg1"/>
                </a:solidFill>
              </a:rPr>
              <a:t>– (</a:t>
            </a:r>
            <a:r>
              <a:rPr lang="ko-KR" altLang="en-US" b="1" dirty="0">
                <a:solidFill>
                  <a:schemeClr val="bg1"/>
                </a:solidFill>
              </a:rPr>
              <a:t>검의 경우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검 길이 증가</a:t>
            </a:r>
            <a:r>
              <a:rPr lang="en-US" altLang="ko-KR" b="1" dirty="0">
                <a:solidFill>
                  <a:schemeClr val="bg1"/>
                </a:solidFill>
              </a:rPr>
              <a:t>, (</a:t>
            </a:r>
            <a:r>
              <a:rPr lang="ko-KR" altLang="en-US" b="1" dirty="0">
                <a:solidFill>
                  <a:schemeClr val="bg1"/>
                </a:solidFill>
              </a:rPr>
              <a:t>총의 경우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총 사거리 증가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공격속도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공격 후 딜레이 </a:t>
            </a:r>
            <a:r>
              <a:rPr lang="en-US" altLang="ko-KR" b="1" dirty="0">
                <a:solidFill>
                  <a:schemeClr val="bg1"/>
                </a:solidFill>
              </a:rPr>
              <a:t>0.1 </a:t>
            </a:r>
            <a:r>
              <a:rPr lang="ko-KR" altLang="en-US" b="1" dirty="0">
                <a:solidFill>
                  <a:schemeClr val="bg1"/>
                </a:solidFill>
              </a:rPr>
              <a:t>감소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최대체력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최대체력 </a:t>
            </a:r>
            <a:r>
              <a:rPr lang="en-US" altLang="ko-KR" b="1" dirty="0">
                <a:solidFill>
                  <a:schemeClr val="bg1"/>
                </a:solidFill>
              </a:rPr>
              <a:t>50 </a:t>
            </a:r>
            <a:r>
              <a:rPr lang="ko-KR" altLang="en-US" b="1" dirty="0">
                <a:solidFill>
                  <a:schemeClr val="bg1"/>
                </a:solidFill>
              </a:rPr>
              <a:t>증가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대시증가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기본 대시 횟수 </a:t>
            </a:r>
            <a:r>
              <a:rPr lang="en-US" altLang="ko-KR" b="1" dirty="0">
                <a:solidFill>
                  <a:schemeClr val="bg1"/>
                </a:solidFill>
              </a:rPr>
              <a:t>3 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 4</a:t>
            </a:r>
            <a:r>
              <a:rPr lang="ko-KR" alt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로 증가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702C4-5BE5-4BAE-9953-EE2A5795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13" y="921476"/>
            <a:ext cx="4174336" cy="17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3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00220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무기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검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총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1562722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아이템에서 </a:t>
            </a:r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ko-KR" altLang="en-US" b="1" dirty="0">
                <a:solidFill>
                  <a:schemeClr val="bg1"/>
                </a:solidFill>
              </a:rPr>
              <a:t>를 누르면 무기를 장착합니다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이때 마우스 좌클릭을 하면 공격합니다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4A968-034B-47CE-B45D-A4B1B26E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87" y="967870"/>
            <a:ext cx="2924175" cy="3467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DAB539-D914-499D-8789-70491B3C1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47" y="2538998"/>
            <a:ext cx="2571750" cy="190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93A5A7-CF17-4043-822F-75C936A84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47" y="2809494"/>
            <a:ext cx="6543675" cy="238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944131-21B8-412F-B44A-F23AB121C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47" y="3185375"/>
            <a:ext cx="6250075" cy="2463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F11B97-D2F9-4ED3-A29B-434878286744}"/>
              </a:ext>
            </a:extLst>
          </p:cNvPr>
          <p:cNvSpPr txBox="1"/>
          <p:nvPr/>
        </p:nvSpPr>
        <p:spPr>
          <a:xfrm>
            <a:off x="7271822" y="4719307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마우스 </a:t>
            </a:r>
            <a:r>
              <a:rPr lang="ko-KR" altLang="en-US" b="1" dirty="0" err="1">
                <a:solidFill>
                  <a:schemeClr val="bg1"/>
                </a:solidFill>
              </a:rPr>
              <a:t>좌클릭</a:t>
            </a:r>
            <a:r>
              <a:rPr lang="ko-KR" altLang="en-US" b="1" dirty="0">
                <a:solidFill>
                  <a:schemeClr val="bg1"/>
                </a:solidFill>
              </a:rPr>
              <a:t> 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attack </a:t>
            </a:r>
            <a:r>
              <a:rPr lang="ko-KR" altLang="en-US" b="1" dirty="0">
                <a:solidFill>
                  <a:schemeClr val="bg1"/>
                </a:solidFill>
              </a:rPr>
              <a:t>변수가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>
                <a:solidFill>
                  <a:schemeClr val="bg1"/>
                </a:solidFill>
              </a:rPr>
              <a:t>Attack()</a:t>
            </a:r>
            <a:r>
              <a:rPr lang="ko-KR" altLang="en-US" b="1" dirty="0">
                <a:solidFill>
                  <a:schemeClr val="bg1"/>
                </a:solidFill>
              </a:rPr>
              <a:t>함수가 실행됩니다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FFD54-099A-4ADD-B9EF-EFC118F131D2}"/>
              </a:ext>
            </a:extLst>
          </p:cNvPr>
          <p:cNvSpPr txBox="1"/>
          <p:nvPr/>
        </p:nvSpPr>
        <p:spPr>
          <a:xfrm>
            <a:off x="952410" y="5748120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검과 총은 모션과 사운드가 다르고 총은 공격 시 탄약을 </a:t>
            </a:r>
            <a:r>
              <a:rPr lang="en-US" altLang="ko-KR" b="1" dirty="0">
                <a:solidFill>
                  <a:schemeClr val="bg1"/>
                </a:solidFill>
              </a:rPr>
              <a:t>1 </a:t>
            </a:r>
            <a:r>
              <a:rPr lang="ko-KR" altLang="en-US" b="1" dirty="0">
                <a:solidFill>
                  <a:schemeClr val="bg1"/>
                </a:solidFill>
              </a:rPr>
              <a:t>감소시킵니다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831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077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무기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검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총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4267199" y="1587125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>
                <a:solidFill>
                  <a:schemeClr val="bg1"/>
                </a:solidFill>
              </a:rPr>
              <a:t>Attack()</a:t>
            </a:r>
            <a:r>
              <a:rPr lang="ko-KR" altLang="en-US" b="1" dirty="0">
                <a:solidFill>
                  <a:schemeClr val="bg1"/>
                </a:solidFill>
              </a:rPr>
              <a:t>함수 내에선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Weapon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>
                <a:solidFill>
                  <a:schemeClr val="bg1"/>
                </a:solidFill>
              </a:rPr>
              <a:t>Use()</a:t>
            </a:r>
            <a:r>
              <a:rPr lang="ko-KR" altLang="en-US" b="1" dirty="0">
                <a:solidFill>
                  <a:schemeClr val="bg1"/>
                </a:solidFill>
              </a:rPr>
              <a:t>함수를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여기선 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isShoot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하여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 중에 또 공격을 하지 못하도록 막습니다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862D8-CD09-4D3A-90F0-229618A1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1" y="1587514"/>
            <a:ext cx="3401981" cy="14494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53A2F5-27B9-44A5-8898-385EAA9C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01" y="3799448"/>
            <a:ext cx="3371850" cy="2209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9E8058-F6D5-40FA-BB09-3C9CF7D6AB03}"/>
              </a:ext>
            </a:extLst>
          </p:cNvPr>
          <p:cNvSpPr txBox="1"/>
          <p:nvPr/>
        </p:nvSpPr>
        <p:spPr>
          <a:xfrm>
            <a:off x="4391607" y="4480113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검인 경우 호출하는 </a:t>
            </a:r>
            <a:r>
              <a:rPr lang="en-US" altLang="ko-KR" b="1" dirty="0">
                <a:solidFill>
                  <a:schemeClr val="bg1"/>
                </a:solidFill>
              </a:rPr>
              <a:t>Swing</a:t>
            </a:r>
            <a:r>
              <a:rPr lang="ko-KR" altLang="en-US" b="1" dirty="0">
                <a:solidFill>
                  <a:schemeClr val="bg1"/>
                </a:solidFill>
              </a:rPr>
              <a:t>은 이렇습니다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검을 휘두를 때 생기는 </a:t>
            </a:r>
            <a:r>
              <a:rPr lang="en-US" altLang="ko-KR" b="1" dirty="0">
                <a:solidFill>
                  <a:schemeClr val="bg1"/>
                </a:solidFill>
              </a:rPr>
              <a:t>effect</a:t>
            </a:r>
            <a:r>
              <a:rPr lang="ko-KR" altLang="en-US" b="1" dirty="0">
                <a:solidFill>
                  <a:schemeClr val="bg1"/>
                </a:solidFill>
              </a:rPr>
              <a:t>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공격을 하기 위한 </a:t>
            </a:r>
            <a:r>
              <a:rPr lang="en-US" altLang="ko-KR" b="1" dirty="0">
                <a:solidFill>
                  <a:schemeClr val="bg1"/>
                </a:solidFill>
              </a:rPr>
              <a:t>Empty Object</a:t>
            </a:r>
            <a:r>
              <a:rPr lang="ko-KR" altLang="en-US" b="1" dirty="0">
                <a:solidFill>
                  <a:schemeClr val="bg1"/>
                </a:solidFill>
              </a:rPr>
              <a:t>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활성화되었다가 다시 비활성화됩니다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그 후 공격속도변수</a:t>
            </a:r>
            <a:r>
              <a:rPr lang="en-US" altLang="ko-KR" b="1" dirty="0">
                <a:solidFill>
                  <a:schemeClr val="bg1"/>
                </a:solidFill>
              </a:rPr>
              <a:t>(rate)*2 </a:t>
            </a:r>
            <a:r>
              <a:rPr lang="ko-KR" altLang="en-US" b="1" dirty="0">
                <a:solidFill>
                  <a:schemeClr val="bg1"/>
                </a:solidFill>
              </a:rPr>
              <a:t>만큼 대기 후 </a:t>
            </a:r>
            <a:r>
              <a:rPr lang="en-US" altLang="ko-KR" b="1" dirty="0" err="1">
                <a:solidFill>
                  <a:schemeClr val="bg1"/>
                </a:solidFill>
              </a:rPr>
              <a:t>isShoot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false</a:t>
            </a:r>
            <a:r>
              <a:rPr lang="ko-KR" altLang="en-US" b="1" dirty="0">
                <a:solidFill>
                  <a:schemeClr val="bg1"/>
                </a:solidFill>
              </a:rPr>
              <a:t>로 변경합니다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1B3F72-0364-4B75-9143-83FEE4D81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996" y="876577"/>
            <a:ext cx="2439965" cy="28929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356C2B-DD75-4717-8D70-1E29C3F8C656}"/>
              </a:ext>
            </a:extLst>
          </p:cNvPr>
          <p:cNvSpPr txBox="1"/>
          <p:nvPr/>
        </p:nvSpPr>
        <p:spPr>
          <a:xfrm>
            <a:off x="890101" y="3265302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Use()</a:t>
            </a:r>
            <a:r>
              <a:rPr lang="ko-KR" altLang="en-US" b="1" dirty="0">
                <a:solidFill>
                  <a:schemeClr val="bg1"/>
                </a:solidFill>
              </a:rPr>
              <a:t>함수 내에선 검인 경우 </a:t>
            </a:r>
            <a:r>
              <a:rPr lang="en-US" altLang="ko-KR" b="1" dirty="0">
                <a:solidFill>
                  <a:schemeClr val="bg1"/>
                </a:solidFill>
              </a:rPr>
              <a:t>Swing, </a:t>
            </a:r>
            <a:r>
              <a:rPr lang="ko-KR" altLang="en-US" b="1" dirty="0">
                <a:solidFill>
                  <a:schemeClr val="bg1"/>
                </a:solidFill>
              </a:rPr>
              <a:t>총인 경우 </a:t>
            </a:r>
            <a:r>
              <a:rPr lang="en-US" altLang="ko-KR" b="1" dirty="0">
                <a:solidFill>
                  <a:schemeClr val="bg1"/>
                </a:solidFill>
              </a:rPr>
              <a:t>Shoot</a:t>
            </a:r>
            <a:r>
              <a:rPr lang="ko-KR" altLang="en-US" b="1" dirty="0">
                <a:solidFill>
                  <a:schemeClr val="bg1"/>
                </a:solidFill>
              </a:rPr>
              <a:t>을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AB88BE4-AEAB-4D52-BD65-6828A7CA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996" y="4401665"/>
            <a:ext cx="1459581" cy="106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2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DCF145-B946-4FF5-A2FF-89ED550F1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21" y="2064465"/>
            <a:ext cx="275990" cy="2759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46C088-1B75-44EC-B049-F9E3BBAFB749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CADDC5-5418-4517-8757-E127C09FFFFF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D75E45-056A-4BCD-9F5D-452FA691F992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A8018CD3-841E-4A2F-9B10-0A2C8B05FC80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0F3066-47A5-43A1-AAD2-06B068667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1039293"/>
            <a:ext cx="449844" cy="449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4A7A4-1C6D-4A86-B70B-ADB523EEF3FB}"/>
              </a:ext>
            </a:extLst>
          </p:cNvPr>
          <p:cNvSpPr txBox="1"/>
          <p:nvPr/>
        </p:nvSpPr>
        <p:spPr>
          <a:xfrm>
            <a:off x="1257721" y="1079549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팀원 소개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49C95B-E3C1-40EE-85FB-21EB61A0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1555764"/>
            <a:ext cx="449844" cy="449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2529DF-8BE5-4F5F-9C95-CCDA0F786B96}"/>
              </a:ext>
            </a:extLst>
          </p:cNvPr>
          <p:cNvSpPr txBox="1"/>
          <p:nvPr/>
        </p:nvSpPr>
        <p:spPr>
          <a:xfrm>
            <a:off x="1257721" y="1596020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 개요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9601F-DAE2-422F-841C-40BA6FC57767}"/>
              </a:ext>
            </a:extLst>
          </p:cNvPr>
          <p:cNvSpPr txBox="1"/>
          <p:nvPr/>
        </p:nvSpPr>
        <p:spPr>
          <a:xfrm>
            <a:off x="1460811" y="2017794"/>
            <a:ext cx="1032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게임 소개 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AF0F93-82E7-4F38-93C3-1F0C8A5E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21" y="2433797"/>
            <a:ext cx="275990" cy="275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71C54B-1E48-497C-AB26-B5E352C8F4FD}"/>
              </a:ext>
            </a:extLst>
          </p:cNvPr>
          <p:cNvSpPr txBox="1"/>
          <p:nvPr/>
        </p:nvSpPr>
        <p:spPr>
          <a:xfrm>
            <a:off x="1460811" y="2387126"/>
            <a:ext cx="1032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구현 일정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E008A43-85FE-47E1-84F1-D44841D44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2770889"/>
            <a:ext cx="449844" cy="4498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246008-0DF0-4542-A721-DAC7E9BB5FED}"/>
              </a:ext>
            </a:extLst>
          </p:cNvPr>
          <p:cNvSpPr txBox="1"/>
          <p:nvPr/>
        </p:nvSpPr>
        <p:spPr>
          <a:xfrm>
            <a:off x="1257721" y="2811145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구현 기능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244B13-BFC0-40EF-A113-F882AC3D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3358178"/>
            <a:ext cx="449844" cy="449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11CDF3-71C5-4DF5-A981-762F95CEFA56}"/>
              </a:ext>
            </a:extLst>
          </p:cNvPr>
          <p:cNvSpPr txBox="1"/>
          <p:nvPr/>
        </p:nvSpPr>
        <p:spPr>
          <a:xfrm>
            <a:off x="1257721" y="3398434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구현 중 어려웠던 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527278E-E66A-4C71-91AE-CAC76131B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3979030"/>
            <a:ext cx="449844" cy="4498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A70A3-4B9E-4167-87E5-80CDB63CB77F}"/>
              </a:ext>
            </a:extLst>
          </p:cNvPr>
          <p:cNvSpPr txBox="1"/>
          <p:nvPr/>
        </p:nvSpPr>
        <p:spPr>
          <a:xfrm>
            <a:off x="1257721" y="4019286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게임 조작 방법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9572334-C3B3-4E58-85FC-3F5AA177F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4611635"/>
            <a:ext cx="449844" cy="4498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A44045-2BEC-4449-9E0B-90CEEB0E7186}"/>
              </a:ext>
            </a:extLst>
          </p:cNvPr>
          <p:cNvSpPr txBox="1"/>
          <p:nvPr/>
        </p:nvSpPr>
        <p:spPr>
          <a:xfrm>
            <a:off x="1257721" y="4651891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결과 영상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B05D8D-EBEA-4949-B21D-241988110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5268754"/>
            <a:ext cx="449844" cy="4498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494784-0934-45B1-A472-88081CF03233}"/>
              </a:ext>
            </a:extLst>
          </p:cNvPr>
          <p:cNvSpPr txBox="1"/>
          <p:nvPr/>
        </p:nvSpPr>
        <p:spPr>
          <a:xfrm>
            <a:off x="1257721" y="5309010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 소스 출처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3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077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무기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검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총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DF789B-AB34-4A46-A97F-6550F7A7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82" y="1048788"/>
            <a:ext cx="2246007" cy="30035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9E8058-F6D5-40FA-BB09-3C9CF7D6AB03}"/>
              </a:ext>
            </a:extLst>
          </p:cNvPr>
          <p:cNvSpPr txBox="1"/>
          <p:nvPr/>
        </p:nvSpPr>
        <p:spPr>
          <a:xfrm>
            <a:off x="790089" y="3175161"/>
            <a:ext cx="1032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총인 경우 호출되는 </a:t>
            </a:r>
            <a:r>
              <a:rPr lang="en-US" altLang="ko-KR" b="1" dirty="0">
                <a:solidFill>
                  <a:schemeClr val="bg1"/>
                </a:solidFill>
              </a:rPr>
              <a:t>Shoot()</a:t>
            </a:r>
            <a:r>
              <a:rPr lang="ko-KR" altLang="en-US" b="1" dirty="0">
                <a:solidFill>
                  <a:schemeClr val="bg1"/>
                </a:solidFill>
              </a:rPr>
              <a:t>에선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Assets</a:t>
            </a:r>
            <a:r>
              <a:rPr lang="ko-KR" altLang="en-US" b="1" dirty="0">
                <a:solidFill>
                  <a:schemeClr val="bg1"/>
                </a:solidFill>
              </a:rPr>
              <a:t>에 있는 총알 </a:t>
            </a:r>
            <a:r>
              <a:rPr lang="ko-KR" altLang="en-US" b="1" dirty="0" err="1">
                <a:solidFill>
                  <a:schemeClr val="bg1"/>
                </a:solidFill>
              </a:rPr>
              <a:t>프리팹을</a:t>
            </a:r>
            <a:r>
              <a:rPr lang="ko-KR" altLang="en-US" b="1" dirty="0">
                <a:solidFill>
                  <a:schemeClr val="bg1"/>
                </a:solidFill>
              </a:rPr>
              <a:t> 인스턴스화 시켜서 </a:t>
            </a:r>
            <a:r>
              <a:rPr lang="en-US" altLang="ko-KR" b="1" dirty="0" err="1">
                <a:solidFill>
                  <a:schemeClr val="bg1"/>
                </a:solidFill>
              </a:rPr>
              <a:t>bulletposition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총구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에 만들고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AddForce</a:t>
            </a:r>
            <a:r>
              <a:rPr lang="ko-KR" altLang="en-US" b="1" dirty="0">
                <a:solidFill>
                  <a:schemeClr val="bg1"/>
                </a:solidFill>
              </a:rPr>
              <a:t>를 통해 날아가게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그 후 공격속도변수</a:t>
            </a:r>
            <a:r>
              <a:rPr lang="en-US" altLang="ko-KR" b="1" dirty="0">
                <a:solidFill>
                  <a:schemeClr val="bg1"/>
                </a:solidFill>
              </a:rPr>
              <a:t>(rate)</a:t>
            </a:r>
            <a:r>
              <a:rPr lang="ko-KR" altLang="en-US" b="1" dirty="0">
                <a:solidFill>
                  <a:schemeClr val="bg1"/>
                </a:solidFill>
              </a:rPr>
              <a:t>만큼 대기 후 </a:t>
            </a:r>
            <a:r>
              <a:rPr lang="en-US" altLang="ko-KR" b="1" dirty="0" err="1">
                <a:solidFill>
                  <a:schemeClr val="bg1"/>
                </a:solidFill>
              </a:rPr>
              <a:t>isShoot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false</a:t>
            </a:r>
            <a:r>
              <a:rPr lang="ko-KR" altLang="en-US" b="1" dirty="0">
                <a:solidFill>
                  <a:schemeClr val="bg1"/>
                </a:solidFill>
              </a:rPr>
              <a:t>로 바꿔서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다시 공격할 수 있게 해줍니다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5BAA3-06C1-42FA-A85D-7A7D856A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89" y="1889619"/>
            <a:ext cx="7458075" cy="1104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5068F-E146-4E4E-B8E7-66418A5F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89" y="5152539"/>
            <a:ext cx="17049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2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30846" y="92429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무기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재장전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9E8058-F6D5-40FA-BB09-3C9CF7D6AB03}"/>
              </a:ext>
            </a:extLst>
          </p:cNvPr>
          <p:cNvSpPr txBox="1"/>
          <p:nvPr/>
        </p:nvSpPr>
        <p:spPr>
          <a:xfrm>
            <a:off x="567856" y="1795982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</a:t>
            </a:r>
            <a:r>
              <a:rPr lang="en-US" altLang="ko-KR" b="1" dirty="0">
                <a:solidFill>
                  <a:schemeClr val="bg1"/>
                </a:solidFill>
              </a:rPr>
              <a:t>R</a:t>
            </a:r>
            <a:r>
              <a:rPr lang="ko-KR" altLang="en-US" b="1" dirty="0">
                <a:solidFill>
                  <a:schemeClr val="bg1"/>
                </a:solidFill>
              </a:rPr>
              <a:t>을 누르면 </a:t>
            </a:r>
            <a:r>
              <a:rPr lang="en-US" altLang="ko-KR" b="1" dirty="0">
                <a:solidFill>
                  <a:schemeClr val="bg1"/>
                </a:solidFill>
              </a:rPr>
              <a:t>reload </a:t>
            </a:r>
            <a:r>
              <a:rPr lang="ko-KR" altLang="en-US" b="1" dirty="0">
                <a:solidFill>
                  <a:schemeClr val="bg1"/>
                </a:solidFill>
              </a:rPr>
              <a:t>변수가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735CD-6FD3-428E-BF8C-B3CCD1E1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097" y="1200284"/>
            <a:ext cx="2168792" cy="2503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F12D86-36AE-428B-8272-E87D83AA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" y="1509071"/>
            <a:ext cx="4588861" cy="2699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A00B7E-0832-4335-9E73-3DD6F97A1D18}"/>
              </a:ext>
            </a:extLst>
          </p:cNvPr>
          <p:cNvSpPr txBox="1"/>
          <p:nvPr/>
        </p:nvSpPr>
        <p:spPr>
          <a:xfrm>
            <a:off x="634564" y="3741301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reload </a:t>
            </a:r>
            <a:r>
              <a:rPr lang="ko-KR" altLang="en-US" b="1" dirty="0">
                <a:solidFill>
                  <a:schemeClr val="bg1"/>
                </a:solidFill>
              </a:rPr>
              <a:t>변수가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되면 </a:t>
            </a:r>
            <a:r>
              <a:rPr lang="en-US" altLang="ko-KR" b="1" dirty="0">
                <a:solidFill>
                  <a:schemeClr val="bg1"/>
                </a:solidFill>
              </a:rPr>
              <a:t>Update</a:t>
            </a:r>
            <a:r>
              <a:rPr lang="ko-KR" altLang="en-US" b="1" dirty="0">
                <a:solidFill>
                  <a:schemeClr val="bg1"/>
                </a:solidFill>
              </a:rPr>
              <a:t>함수에서 호출되던 </a:t>
            </a:r>
            <a:r>
              <a:rPr lang="en-US" altLang="ko-KR" b="1" dirty="0">
                <a:solidFill>
                  <a:schemeClr val="bg1"/>
                </a:solidFill>
              </a:rPr>
              <a:t>Reload()</a:t>
            </a:r>
            <a:r>
              <a:rPr lang="ko-KR" altLang="en-US" b="1" dirty="0">
                <a:solidFill>
                  <a:schemeClr val="bg1"/>
                </a:solidFill>
              </a:rPr>
              <a:t>함수에서 재장전을 수행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D525E6D-9691-4BFA-A6F4-4216D0D86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63" y="4228467"/>
            <a:ext cx="4953491" cy="1781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B5626-BE65-470A-8486-FAA23B4D9870}"/>
              </a:ext>
            </a:extLst>
          </p:cNvPr>
          <p:cNvSpPr txBox="1"/>
          <p:nvPr/>
        </p:nvSpPr>
        <p:spPr>
          <a:xfrm>
            <a:off x="5613754" y="4187726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</a:t>
            </a:r>
            <a:r>
              <a:rPr lang="ko-KR" altLang="en-US" b="1" dirty="0">
                <a:solidFill>
                  <a:schemeClr val="bg1"/>
                </a:solidFill>
              </a:rPr>
              <a:t>키를 누르고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초 뒤 호출되는 </a:t>
            </a:r>
            <a:r>
              <a:rPr lang="en-US" altLang="ko-KR" b="1" dirty="0" err="1">
                <a:solidFill>
                  <a:schemeClr val="bg1"/>
                </a:solidFill>
              </a:rPr>
              <a:t>ReloadEnd</a:t>
            </a:r>
            <a:r>
              <a:rPr lang="ko-KR" altLang="en-US" b="1" dirty="0">
                <a:solidFill>
                  <a:schemeClr val="bg1"/>
                </a:solidFill>
              </a:rPr>
              <a:t>에선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실제로 탄약을 증가시키고 보유 탄약은 감소시킵니다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마지막엔 </a:t>
            </a:r>
            <a:r>
              <a:rPr lang="en-US" altLang="ko-KR" b="1" dirty="0" err="1">
                <a:solidFill>
                  <a:schemeClr val="bg1"/>
                </a:solidFill>
              </a:rPr>
              <a:t>isreload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장전중인가</a:t>
            </a:r>
            <a:r>
              <a:rPr lang="en-US" altLang="ko-KR" b="1" dirty="0">
                <a:solidFill>
                  <a:schemeClr val="bg1"/>
                </a:solidFill>
              </a:rPr>
              <a:t>?)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false</a:t>
            </a:r>
            <a:r>
              <a:rPr lang="ko-KR" altLang="en-US" b="1" dirty="0">
                <a:solidFill>
                  <a:schemeClr val="bg1"/>
                </a:solidFill>
              </a:rPr>
              <a:t>로 변경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224C65-D8C4-4F75-8780-2A9B23F80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39" y="2202362"/>
            <a:ext cx="7365036" cy="15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30846" y="92429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플레이어 피격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A00B7E-0832-4335-9E73-3DD6F97A1D18}"/>
              </a:ext>
            </a:extLst>
          </p:cNvPr>
          <p:cNvSpPr txBox="1"/>
          <p:nvPr/>
        </p:nvSpPr>
        <p:spPr>
          <a:xfrm>
            <a:off x="567856" y="1689573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적 몬스터는 다양한 공격을 하여 플레이어를 공격합니다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OnTriggerEnter</a:t>
            </a:r>
            <a:r>
              <a:rPr lang="ko-KR" altLang="en-US" b="1" dirty="0">
                <a:solidFill>
                  <a:schemeClr val="bg1"/>
                </a:solidFill>
              </a:rPr>
              <a:t>에서 적의 공격을 감지합니다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B5626-BE65-470A-8486-FAA23B4D9870}"/>
              </a:ext>
            </a:extLst>
          </p:cNvPr>
          <p:cNvSpPr txBox="1"/>
          <p:nvPr/>
        </p:nvSpPr>
        <p:spPr>
          <a:xfrm>
            <a:off x="5813613" y="2351191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여기서 </a:t>
            </a:r>
            <a:r>
              <a:rPr lang="en-US" altLang="ko-KR" b="1" dirty="0" err="1">
                <a:solidFill>
                  <a:schemeClr val="bg1"/>
                </a:solidFill>
              </a:rPr>
              <a:t>EnemyBullet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태그는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적 몬스터의 근접 공격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원거리 공격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모두에게 적용되는 태그입니다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0DB88-F3A9-4E47-BA4D-A1BF364D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2357475"/>
            <a:ext cx="5077269" cy="16852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C49D-C774-4B53-A782-8B0A63A1BDCC}"/>
              </a:ext>
            </a:extLst>
          </p:cNvPr>
          <p:cNvSpPr txBox="1"/>
          <p:nvPr/>
        </p:nvSpPr>
        <p:spPr>
          <a:xfrm>
            <a:off x="567856" y="4129150"/>
            <a:ext cx="1062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적의 공격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EnemyBullet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과 충돌을 한 경우 체력이 감소되면서 </a:t>
            </a:r>
            <a:r>
              <a:rPr lang="en-US" altLang="ko-KR" b="1" dirty="0" err="1">
                <a:solidFill>
                  <a:schemeClr val="bg1"/>
                </a:solidFill>
              </a:rPr>
              <a:t>OnDamage</a:t>
            </a:r>
            <a:r>
              <a:rPr lang="ko-KR" altLang="en-US" b="1" dirty="0">
                <a:solidFill>
                  <a:schemeClr val="bg1"/>
                </a:solidFill>
              </a:rPr>
              <a:t>가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27C565-223A-49D2-B1B7-66F2ACC8E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" y="4600037"/>
            <a:ext cx="5103549" cy="1621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049D9F-F6B1-4B88-ACF7-CED62CD5986D}"/>
              </a:ext>
            </a:extLst>
          </p:cNvPr>
          <p:cNvSpPr txBox="1"/>
          <p:nvPr/>
        </p:nvSpPr>
        <p:spPr>
          <a:xfrm>
            <a:off x="5766119" y="5473210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OnDamage</a:t>
            </a:r>
            <a:r>
              <a:rPr lang="ko-KR" altLang="en-US" b="1" dirty="0">
                <a:solidFill>
                  <a:schemeClr val="bg1"/>
                </a:solidFill>
              </a:rPr>
              <a:t>에선 플레이어가 잠시 무적이 되면서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죽음을 판단합니다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409B25-674F-4C92-BA60-782B83B32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0" y="987434"/>
            <a:ext cx="1574590" cy="14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0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30846" y="92429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플레이어 피격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C49D-C774-4B53-A782-8B0A63A1BDCC}"/>
              </a:ext>
            </a:extLst>
          </p:cNvPr>
          <p:cNvSpPr txBox="1"/>
          <p:nvPr/>
        </p:nvSpPr>
        <p:spPr>
          <a:xfrm>
            <a:off x="615764" y="2999830"/>
            <a:ext cx="10623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플레이어에서 </a:t>
            </a:r>
            <a:r>
              <a:rPr lang="en-US" altLang="ko-KR" b="1" dirty="0" err="1">
                <a:solidFill>
                  <a:schemeClr val="bg1"/>
                </a:solidFill>
              </a:rPr>
              <a:t>OnDamage</a:t>
            </a:r>
            <a:r>
              <a:rPr lang="ko-KR" altLang="en-US" b="1" dirty="0">
                <a:solidFill>
                  <a:schemeClr val="bg1"/>
                </a:solidFill>
              </a:rPr>
              <a:t>에서 체력이 </a:t>
            </a:r>
            <a:r>
              <a:rPr lang="en-US" altLang="ko-KR" b="1" dirty="0">
                <a:solidFill>
                  <a:schemeClr val="bg1"/>
                </a:solidFill>
              </a:rPr>
              <a:t>0 </a:t>
            </a:r>
            <a:r>
              <a:rPr lang="ko-KR" altLang="en-US" b="1" dirty="0">
                <a:solidFill>
                  <a:schemeClr val="bg1"/>
                </a:solidFill>
              </a:rPr>
              <a:t>이하가 되면 호출되는 </a:t>
            </a:r>
            <a:r>
              <a:rPr lang="en-US" altLang="ko-KR" b="1" dirty="0" err="1">
                <a:solidFill>
                  <a:schemeClr val="bg1"/>
                </a:solidFill>
              </a:rPr>
              <a:t>OnDie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함수에선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물리 효과 영향을 받지 않게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이는 플레이어가 죽어서도 적의 공격을 받는 것을 막고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죽음 플래그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isDead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하는 것은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계속해서 죽음 모션이 수행되는 것을 막습니다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죽었으므로 게임 매니저의 </a:t>
            </a:r>
            <a:r>
              <a:rPr lang="en-US" altLang="ko-KR" b="1" dirty="0" err="1">
                <a:solidFill>
                  <a:schemeClr val="bg1"/>
                </a:solidFill>
              </a:rPr>
              <a:t>GameOver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함수를 호출 시켜서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현재 게임을 </a:t>
            </a:r>
            <a:r>
              <a:rPr lang="ko-KR" altLang="en-US" b="1" dirty="0" err="1">
                <a:solidFill>
                  <a:schemeClr val="bg1"/>
                </a:solidFill>
              </a:rPr>
              <a:t>종료시킵니다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C4A8B4-A92A-4FFC-84A1-CFF6ECA5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4" y="1566800"/>
            <a:ext cx="5953125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F5E714-C928-4D6D-ADBF-3E7BDA312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511" y="1116912"/>
            <a:ext cx="2266650" cy="14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30846" y="92429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플레이어 애니메이션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C49D-C774-4B53-A782-8B0A63A1BDCC}"/>
              </a:ext>
            </a:extLst>
          </p:cNvPr>
          <p:cNvSpPr txBox="1"/>
          <p:nvPr/>
        </p:nvSpPr>
        <p:spPr>
          <a:xfrm>
            <a:off x="491790" y="3565580"/>
            <a:ext cx="10623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걷기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뛰기 애니메이션과는 다르게 </a:t>
            </a:r>
            <a:r>
              <a:rPr lang="en-US" altLang="ko-KR" b="1" dirty="0">
                <a:solidFill>
                  <a:schemeClr val="bg1"/>
                </a:solidFill>
              </a:rPr>
              <a:t>Any State</a:t>
            </a:r>
            <a:r>
              <a:rPr lang="ko-KR" altLang="en-US" b="1" dirty="0">
                <a:solidFill>
                  <a:schemeClr val="bg1"/>
                </a:solidFill>
              </a:rPr>
              <a:t>에서 시작되는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죽음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대시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재장전 애니메이션은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각각의 트리거 변수를 두어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플레이어에서 </a:t>
            </a:r>
            <a:r>
              <a:rPr lang="en-US" altLang="ko-KR" b="1" dirty="0" err="1">
                <a:solidFill>
                  <a:schemeClr val="bg1"/>
                </a:solidFill>
              </a:rPr>
              <a:t>ani.SetTrigger</a:t>
            </a:r>
            <a:r>
              <a:rPr lang="en-US" altLang="ko-KR" b="1" dirty="0">
                <a:solidFill>
                  <a:schemeClr val="bg1"/>
                </a:solidFill>
              </a:rPr>
              <a:t>(“</a:t>
            </a:r>
            <a:r>
              <a:rPr lang="en-US" altLang="ko-KR" b="1" dirty="0" err="1">
                <a:solidFill>
                  <a:schemeClr val="bg1"/>
                </a:solidFill>
              </a:rPr>
              <a:t>doDash</a:t>
            </a:r>
            <a:r>
              <a:rPr lang="en-US" altLang="ko-KR" b="1" dirty="0">
                <a:solidFill>
                  <a:schemeClr val="bg1"/>
                </a:solidFill>
              </a:rPr>
              <a:t>”); </a:t>
            </a:r>
            <a:r>
              <a:rPr lang="ko-KR" altLang="en-US" b="1" dirty="0">
                <a:solidFill>
                  <a:schemeClr val="bg1"/>
                </a:solidFill>
              </a:rPr>
              <a:t>와 같은 명령어를 통해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각 조건이 부합했을 때 모션을 수행시킵니다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1C8B5-B669-4EF6-9E23-810F1CD6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40" y="1013397"/>
            <a:ext cx="5980921" cy="1903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8AB781-C6C6-4793-80CA-D461070C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585" y="3292420"/>
            <a:ext cx="27146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67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1890441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타입 변수 </a:t>
            </a:r>
            <a:r>
              <a:rPr lang="en-US" altLang="ko-KR" b="1" dirty="0">
                <a:solidFill>
                  <a:schemeClr val="bg1"/>
                </a:solidFill>
              </a:rPr>
              <a:t>– A, B, C, Boss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체력</a:t>
            </a:r>
            <a:r>
              <a:rPr lang="en-US" altLang="ko-KR" b="1" dirty="0">
                <a:solidFill>
                  <a:schemeClr val="bg1"/>
                </a:solidFill>
              </a:rPr>
              <a:t>(HP), </a:t>
            </a:r>
            <a:r>
              <a:rPr lang="ko-KR" altLang="en-US" b="1" dirty="0">
                <a:solidFill>
                  <a:schemeClr val="bg1"/>
                </a:solidFill>
              </a:rPr>
              <a:t>최대체력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maxHP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점수</a:t>
            </a:r>
            <a:r>
              <a:rPr lang="en-US" altLang="ko-KR" b="1" dirty="0">
                <a:solidFill>
                  <a:schemeClr val="bg1"/>
                </a:solidFill>
              </a:rPr>
              <a:t>(Score)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–</a:t>
            </a:r>
            <a:r>
              <a:rPr lang="ko-KR" altLang="en-US" b="1" dirty="0">
                <a:solidFill>
                  <a:schemeClr val="bg1"/>
                </a:solidFill>
              </a:rPr>
              <a:t> 플레이어에게 죽을 시 플레이어가 얻게 될 점수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CB034D-F850-4B0F-A319-65372F73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039" y="1099516"/>
            <a:ext cx="1847850" cy="176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CBCEE4-7E08-4B91-89F2-8BA7F474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56" y="3049541"/>
            <a:ext cx="4379058" cy="9946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F3F68-0B5F-462B-982E-4F0B6A507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56" y="4415891"/>
            <a:ext cx="4379058" cy="973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2AE3BC-499B-4C4F-BE87-6C80A445A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117" y="3054580"/>
            <a:ext cx="4453412" cy="9896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D78922-D182-4669-AE7C-D2B7338E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117" y="4415892"/>
            <a:ext cx="4533904" cy="9731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CFD9A8-7D34-4678-AAB6-E00D0D024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410" y="1411504"/>
            <a:ext cx="320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1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542813" y="96101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664111" y="1980235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Boss </a:t>
            </a:r>
            <a:r>
              <a:rPr lang="ko-KR" altLang="en-US" b="1" dirty="0">
                <a:solidFill>
                  <a:schemeClr val="bg1"/>
                </a:solidFill>
              </a:rPr>
              <a:t>타입을 제외한 </a:t>
            </a:r>
            <a:r>
              <a:rPr lang="en-US" altLang="ko-KR" b="1" dirty="0">
                <a:solidFill>
                  <a:schemeClr val="bg1"/>
                </a:solidFill>
              </a:rPr>
              <a:t>enemy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>
                <a:solidFill>
                  <a:schemeClr val="bg1"/>
                </a:solidFill>
              </a:rPr>
              <a:t>Awake()</a:t>
            </a:r>
            <a:r>
              <a:rPr lang="ko-KR" altLang="en-US" b="1" dirty="0">
                <a:solidFill>
                  <a:schemeClr val="bg1"/>
                </a:solidFill>
              </a:rPr>
              <a:t>함수에서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초 뒤 </a:t>
            </a:r>
            <a:r>
              <a:rPr lang="en-US" altLang="ko-KR" b="1" dirty="0" err="1">
                <a:solidFill>
                  <a:schemeClr val="bg1"/>
                </a:solidFill>
              </a:rPr>
              <a:t>ChaseStart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함수를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CB034D-F850-4B0F-A319-65372F73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06" y="3023959"/>
            <a:ext cx="1847850" cy="1762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3DB4E-B511-47A3-B99C-BEABD16F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1" y="1658238"/>
            <a:ext cx="3876675" cy="209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D4CB7D-6BEA-42C7-8C1C-3D5CB8C14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11" y="2462014"/>
            <a:ext cx="2428875" cy="752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03BF7C-AFC0-4302-85C1-59246D463229}"/>
              </a:ext>
            </a:extLst>
          </p:cNvPr>
          <p:cNvSpPr txBox="1"/>
          <p:nvPr/>
        </p:nvSpPr>
        <p:spPr>
          <a:xfrm>
            <a:off x="664111" y="3283710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함수 내에선 </a:t>
            </a:r>
            <a:r>
              <a:rPr lang="en-US" altLang="ko-KR" b="1" dirty="0" err="1">
                <a:solidFill>
                  <a:schemeClr val="bg1"/>
                </a:solidFill>
              </a:rPr>
              <a:t>isChase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변경 후 </a:t>
            </a:r>
            <a:r>
              <a:rPr lang="en-US" altLang="ko-KR" b="1" dirty="0" err="1">
                <a:solidFill>
                  <a:schemeClr val="bg1"/>
                </a:solidFill>
              </a:rPr>
              <a:t>isWalk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변경하여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Walk </a:t>
            </a:r>
            <a:r>
              <a:rPr lang="ko-KR" altLang="en-US" b="1" dirty="0">
                <a:solidFill>
                  <a:schemeClr val="bg1"/>
                </a:solidFill>
              </a:rPr>
              <a:t>모션을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FB55F8-E71E-4C5F-93F9-82E82B99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11" y="4086041"/>
            <a:ext cx="6534862" cy="11656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D97661-DE9B-480D-8F0E-84BC58135A6D}"/>
              </a:ext>
            </a:extLst>
          </p:cNvPr>
          <p:cNvSpPr txBox="1"/>
          <p:nvPr/>
        </p:nvSpPr>
        <p:spPr>
          <a:xfrm>
            <a:off x="664111" y="5330485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enemy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>
                <a:solidFill>
                  <a:schemeClr val="bg1"/>
                </a:solidFill>
              </a:rPr>
              <a:t>Update</a:t>
            </a:r>
            <a:r>
              <a:rPr lang="ko-KR" altLang="en-US" b="1" dirty="0">
                <a:solidFill>
                  <a:schemeClr val="bg1"/>
                </a:solidFill>
              </a:rPr>
              <a:t>내에선 이렇게 </a:t>
            </a:r>
            <a:r>
              <a:rPr lang="en-US" altLang="ko-KR" b="1" dirty="0">
                <a:solidFill>
                  <a:schemeClr val="bg1"/>
                </a:solidFill>
              </a:rPr>
              <a:t>target(</a:t>
            </a:r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와 </a:t>
            </a:r>
            <a:r>
              <a:rPr lang="en-US" altLang="ko-KR" b="1" dirty="0">
                <a:solidFill>
                  <a:schemeClr val="bg1"/>
                </a:solidFill>
              </a:rPr>
              <a:t>enemy </a:t>
            </a:r>
            <a:r>
              <a:rPr lang="ko-KR" altLang="en-US" b="1" dirty="0">
                <a:solidFill>
                  <a:schemeClr val="bg1"/>
                </a:solidFill>
              </a:rPr>
              <a:t>자신과의 거리를 구합니다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enemy</a:t>
            </a:r>
            <a:r>
              <a:rPr lang="ko-KR" altLang="en-US" b="1" dirty="0">
                <a:solidFill>
                  <a:schemeClr val="bg1"/>
                </a:solidFill>
              </a:rPr>
              <a:t>가 </a:t>
            </a:r>
            <a:r>
              <a:rPr lang="en-US" altLang="ko-KR" b="1" dirty="0">
                <a:solidFill>
                  <a:schemeClr val="bg1"/>
                </a:solidFill>
              </a:rPr>
              <a:t>Boss</a:t>
            </a:r>
            <a:r>
              <a:rPr lang="ko-KR" altLang="en-US" b="1" dirty="0">
                <a:solidFill>
                  <a:schemeClr val="bg1"/>
                </a:solidFill>
              </a:rPr>
              <a:t>가 아니면서 플레이어와의 거리가 </a:t>
            </a:r>
            <a:r>
              <a:rPr lang="en-US" altLang="ko-KR" b="1" dirty="0">
                <a:solidFill>
                  <a:schemeClr val="bg1"/>
                </a:solidFill>
              </a:rPr>
              <a:t>500</a:t>
            </a:r>
            <a:r>
              <a:rPr lang="ko-KR" altLang="en-US" b="1" dirty="0">
                <a:solidFill>
                  <a:schemeClr val="bg1"/>
                </a:solidFill>
              </a:rPr>
              <a:t>이하이면 플레이어를 추적합니다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여기서 </a:t>
            </a:r>
            <a:r>
              <a:rPr lang="en-US" altLang="ko-KR" b="1" dirty="0">
                <a:solidFill>
                  <a:schemeClr val="bg1"/>
                </a:solidFill>
              </a:rPr>
              <a:t>nav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>
                <a:solidFill>
                  <a:schemeClr val="bg1"/>
                </a:solidFill>
              </a:rPr>
              <a:t>public</a:t>
            </a:r>
            <a:r>
              <a:rPr lang="ko-KR" altLang="en-US" b="1" dirty="0">
                <a:solidFill>
                  <a:schemeClr val="bg1"/>
                </a:solidFill>
              </a:rPr>
              <a:t>으로 연결된 </a:t>
            </a:r>
            <a:r>
              <a:rPr lang="en-US" altLang="ko-KR" b="1" dirty="0">
                <a:solidFill>
                  <a:schemeClr val="bg1"/>
                </a:solidFill>
              </a:rPr>
              <a:t>Nav Mesh Agent</a:t>
            </a:r>
            <a:r>
              <a:rPr lang="ko-KR" altLang="en-US" b="1" dirty="0">
                <a:solidFill>
                  <a:schemeClr val="bg1"/>
                </a:solidFill>
              </a:rPr>
              <a:t>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278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CB034D-F850-4B0F-A319-65372F73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75" y="1567362"/>
            <a:ext cx="2059478" cy="1963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3A3E56-399B-4BB7-8D48-36D1D83B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983" y="1567362"/>
            <a:ext cx="1955886" cy="1963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654D2E-67D7-4C6F-BBE1-10B9FE9F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13" y="1567362"/>
            <a:ext cx="2026926" cy="22055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3A43D6-8420-497C-A987-D59870F2F7CD}"/>
              </a:ext>
            </a:extLst>
          </p:cNvPr>
          <p:cNvSpPr txBox="1"/>
          <p:nvPr/>
        </p:nvSpPr>
        <p:spPr>
          <a:xfrm>
            <a:off x="974175" y="3603300"/>
            <a:ext cx="1891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A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체력 </a:t>
            </a:r>
            <a:r>
              <a:rPr lang="en-US" altLang="ko-KR" b="1" dirty="0">
                <a:solidFill>
                  <a:schemeClr val="bg1"/>
                </a:solidFill>
              </a:rPr>
              <a:t>: 50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데미지 </a:t>
            </a:r>
            <a:r>
              <a:rPr lang="en-US" altLang="ko-KR" b="1" dirty="0">
                <a:solidFill>
                  <a:schemeClr val="bg1"/>
                </a:solidFill>
              </a:rPr>
              <a:t>: 5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가까이 다가와 근접공격을 함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E2605-C88D-45CB-AF8C-0049D3D52654}"/>
              </a:ext>
            </a:extLst>
          </p:cNvPr>
          <p:cNvSpPr txBox="1"/>
          <p:nvPr/>
        </p:nvSpPr>
        <p:spPr>
          <a:xfrm>
            <a:off x="4226983" y="3574475"/>
            <a:ext cx="2096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B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체력 </a:t>
            </a:r>
            <a:r>
              <a:rPr lang="en-US" altLang="ko-KR" b="1" dirty="0">
                <a:solidFill>
                  <a:schemeClr val="bg1"/>
                </a:solidFill>
              </a:rPr>
              <a:t>: 100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데미지 </a:t>
            </a:r>
            <a:r>
              <a:rPr lang="en-US" altLang="ko-KR" b="1" dirty="0">
                <a:solidFill>
                  <a:schemeClr val="bg1"/>
                </a:solidFill>
              </a:rPr>
              <a:t>: 10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사정거리 안에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있으면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돌진합니다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E7520-5065-4A12-B952-62138BEF93AB}"/>
              </a:ext>
            </a:extLst>
          </p:cNvPr>
          <p:cNvSpPr txBox="1"/>
          <p:nvPr/>
        </p:nvSpPr>
        <p:spPr>
          <a:xfrm>
            <a:off x="7376199" y="3835346"/>
            <a:ext cx="2096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C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체력 </a:t>
            </a:r>
            <a:r>
              <a:rPr lang="en-US" altLang="ko-KR" b="1" dirty="0">
                <a:solidFill>
                  <a:schemeClr val="bg1"/>
                </a:solidFill>
              </a:rPr>
              <a:t>: 70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사정거리 안에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있으면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미사일을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발사합니다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B46BB-B365-4237-B7CB-BEBD8E3A3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329" y="2868078"/>
            <a:ext cx="1828800" cy="904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7F632D-CC3F-4636-A1C6-D51848851D4E}"/>
              </a:ext>
            </a:extLst>
          </p:cNvPr>
          <p:cNvSpPr txBox="1"/>
          <p:nvPr/>
        </p:nvSpPr>
        <p:spPr>
          <a:xfrm>
            <a:off x="9680329" y="3835346"/>
            <a:ext cx="209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C</a:t>
            </a:r>
            <a:r>
              <a:rPr lang="ko-KR" altLang="en-US" b="1" dirty="0">
                <a:solidFill>
                  <a:schemeClr val="bg1"/>
                </a:solidFill>
              </a:rPr>
              <a:t>의 미사일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데미지 </a:t>
            </a:r>
            <a:r>
              <a:rPr lang="en-US" altLang="ko-KR" b="1" dirty="0">
                <a:solidFill>
                  <a:schemeClr val="bg1"/>
                </a:solidFill>
              </a:rPr>
              <a:t>: 15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C</a:t>
            </a:r>
            <a:r>
              <a:rPr lang="ko-KR" altLang="en-US" b="1" dirty="0">
                <a:solidFill>
                  <a:schemeClr val="bg1"/>
                </a:solidFill>
              </a:rPr>
              <a:t>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일직선으로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발사합니다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666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공격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CA9E84-76B1-4BE6-98BB-09BCE149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8" y="1460707"/>
            <a:ext cx="3287291" cy="1522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44DB0B-AAFF-48BD-B0D1-0170EB7B39A4}"/>
              </a:ext>
            </a:extLst>
          </p:cNvPr>
          <p:cNvSpPr txBox="1"/>
          <p:nvPr/>
        </p:nvSpPr>
        <p:spPr>
          <a:xfrm>
            <a:off x="3946849" y="1481590"/>
            <a:ext cx="6639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몬스터는 계속 </a:t>
            </a:r>
            <a:r>
              <a:rPr lang="en-US" altLang="ko-KR" b="1" dirty="0">
                <a:solidFill>
                  <a:schemeClr val="bg1"/>
                </a:solidFill>
              </a:rPr>
              <a:t>target(</a:t>
            </a:r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를 쳐다보다가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거리가 일정 거리 이내가 되면 공격합니다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8F69F-E434-47C7-A266-CAC7C1E02AB5}"/>
              </a:ext>
            </a:extLst>
          </p:cNvPr>
          <p:cNvSpPr txBox="1"/>
          <p:nvPr/>
        </p:nvSpPr>
        <p:spPr>
          <a:xfrm>
            <a:off x="7610475" y="4768117"/>
            <a:ext cx="663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몬스터의 공격이 다르므로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다른 동작을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 – </a:t>
            </a:r>
            <a:r>
              <a:rPr lang="ko-KR" altLang="en-US" b="1" dirty="0">
                <a:solidFill>
                  <a:schemeClr val="bg1"/>
                </a:solidFill>
              </a:rPr>
              <a:t>다가가서 근접 공격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B – </a:t>
            </a:r>
            <a:r>
              <a:rPr lang="ko-KR" altLang="en-US" b="1" dirty="0">
                <a:solidFill>
                  <a:schemeClr val="bg1"/>
                </a:solidFill>
              </a:rPr>
              <a:t>빠르게 돌진해서 공격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C – </a:t>
            </a:r>
            <a:r>
              <a:rPr lang="ko-KR" altLang="en-US" b="1" dirty="0">
                <a:solidFill>
                  <a:schemeClr val="bg1"/>
                </a:solidFill>
              </a:rPr>
              <a:t>미사일 발사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BD3E3D-19A9-451F-9EB1-2D63E3E4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58" y="3128281"/>
            <a:ext cx="6950917" cy="31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공격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48F69F-E434-47C7-A266-CAC7C1E02AB5}"/>
              </a:ext>
            </a:extLst>
          </p:cNvPr>
          <p:cNvSpPr txBox="1"/>
          <p:nvPr/>
        </p:nvSpPr>
        <p:spPr>
          <a:xfrm>
            <a:off x="1014412" y="3628502"/>
            <a:ext cx="196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A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플레이어에게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다가와서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근접공격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99654-7CE5-4374-ACFE-6A392910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912468"/>
            <a:ext cx="2509838" cy="1577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A01AF0-AA46-4563-A155-CFF59473B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64" y="1912471"/>
            <a:ext cx="3192780" cy="15776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E80910-271E-4E54-80B3-E181C3C9F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658" y="1912467"/>
            <a:ext cx="2387859" cy="1579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FE1E9-819E-4981-A51B-C1BDDBA20D9B}"/>
              </a:ext>
            </a:extLst>
          </p:cNvPr>
          <p:cNvSpPr txBox="1"/>
          <p:nvPr/>
        </p:nvSpPr>
        <p:spPr>
          <a:xfrm>
            <a:off x="4382179" y="3570949"/>
            <a:ext cx="260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B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플레이어에게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빠른 속도로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돌진하여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근접공격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돌진할 때 돌진 이펙트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D9689-EE0C-49DA-A46A-CCF619799AF0}"/>
              </a:ext>
            </a:extLst>
          </p:cNvPr>
          <p:cNvSpPr txBox="1"/>
          <p:nvPr/>
        </p:nvSpPr>
        <p:spPr>
          <a:xfrm>
            <a:off x="8407658" y="3570949"/>
            <a:ext cx="260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C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플레이어에게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미사일 발사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발사할 때 발사 이펙트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2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900992" y="1642758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빅데이터전공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20175133 </a:t>
            </a:r>
            <a:r>
              <a:rPr lang="ko-KR" altLang="en-US" sz="3200" b="1" dirty="0" err="1">
                <a:solidFill>
                  <a:schemeClr val="bg1"/>
                </a:solidFill>
              </a:rPr>
              <a:t>박종건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242378" y="2761906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인팀이라 게임 기획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게임 제작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로직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오브젝트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맵</a:t>
            </a:r>
            <a:r>
              <a:rPr lang="en-US" altLang="ko-KR" b="1" dirty="0">
                <a:solidFill>
                  <a:schemeClr val="bg1"/>
                </a:solidFill>
              </a:rPr>
              <a:t>, UI </a:t>
            </a:r>
            <a:r>
              <a:rPr lang="ko-KR" altLang="en-US" b="1" dirty="0">
                <a:solidFill>
                  <a:schemeClr val="bg1"/>
                </a:solidFill>
              </a:rPr>
              <a:t>등</a:t>
            </a:r>
            <a:r>
              <a:rPr lang="en-US" altLang="ko-KR" b="1" dirty="0">
                <a:solidFill>
                  <a:schemeClr val="bg1"/>
                </a:solidFill>
              </a:rPr>
              <a:t>),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테스트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발표자료 제작 등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인으로 진행하였습니다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2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피격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3A43D6-8420-497C-A987-D59870F2F7CD}"/>
              </a:ext>
            </a:extLst>
          </p:cNvPr>
          <p:cNvSpPr txBox="1"/>
          <p:nvPr/>
        </p:nvSpPr>
        <p:spPr>
          <a:xfrm>
            <a:off x="614441" y="1439136"/>
            <a:ext cx="99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플레이어와 마찬가지로 몬스터의 </a:t>
            </a:r>
            <a:r>
              <a:rPr lang="en-US" altLang="ko-KR" b="1" dirty="0" err="1">
                <a:solidFill>
                  <a:schemeClr val="bg1"/>
                </a:solidFill>
              </a:rPr>
              <a:t>OnTriggerEnter</a:t>
            </a:r>
            <a:r>
              <a:rPr lang="en-US" altLang="ko-KR" b="1" dirty="0">
                <a:solidFill>
                  <a:schemeClr val="bg1"/>
                </a:solidFill>
              </a:rPr>
              <a:t>() </a:t>
            </a:r>
            <a:r>
              <a:rPr lang="ko-KR" altLang="en-US" b="1" dirty="0">
                <a:solidFill>
                  <a:schemeClr val="bg1"/>
                </a:solidFill>
              </a:rPr>
              <a:t>함수에서 부딪힌 오브젝트의 태그가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근접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원거리 공격의 태그일 경우 </a:t>
            </a:r>
            <a:r>
              <a:rPr lang="ko-KR" altLang="en-US" b="1" dirty="0" err="1">
                <a:solidFill>
                  <a:schemeClr val="bg1"/>
                </a:solidFill>
              </a:rPr>
              <a:t>피격당합니다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21CE7-395A-463C-9CE5-3E1EDC93FAC0}"/>
              </a:ext>
            </a:extLst>
          </p:cNvPr>
          <p:cNvSpPr txBox="1"/>
          <p:nvPr/>
        </p:nvSpPr>
        <p:spPr>
          <a:xfrm>
            <a:off x="5613753" y="2138845"/>
            <a:ext cx="9998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근접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원거리 공격에 적합한 피격 사운드를 재생 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무기의 데미지 만큼 몬스터의 체력을 감소시킵니다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피격 시 몬스터의 색을 빨간색으로 변화시킵니다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그 후 </a:t>
            </a:r>
            <a:r>
              <a:rPr lang="en-US" altLang="ko-KR" b="1" dirty="0">
                <a:solidFill>
                  <a:schemeClr val="bg1"/>
                </a:solidFill>
              </a:rPr>
              <a:t>0.1</a:t>
            </a:r>
            <a:r>
              <a:rPr lang="ko-KR" altLang="en-US" b="1" dirty="0">
                <a:solidFill>
                  <a:schemeClr val="bg1"/>
                </a:solidFill>
              </a:rPr>
              <a:t>초 뒤 </a:t>
            </a:r>
            <a:r>
              <a:rPr lang="en-US" altLang="ko-KR" b="1" dirty="0" err="1">
                <a:solidFill>
                  <a:schemeClr val="bg1"/>
                </a:solidFill>
              </a:rPr>
              <a:t>OnDamage</a:t>
            </a:r>
            <a:r>
              <a:rPr lang="ko-KR" altLang="en-US" b="1" dirty="0">
                <a:solidFill>
                  <a:schemeClr val="bg1"/>
                </a:solidFill>
              </a:rPr>
              <a:t>함수를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OnDamage</a:t>
            </a:r>
            <a:r>
              <a:rPr lang="ko-KR" altLang="en-US" b="1" dirty="0">
                <a:solidFill>
                  <a:schemeClr val="bg1"/>
                </a:solidFill>
              </a:rPr>
              <a:t>함수에선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몬스터의 색상을 원래대로 돌려놓습니다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2FD494-7270-4EF2-AFC5-E212BC56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0" y="2133314"/>
            <a:ext cx="4773289" cy="2942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CB8792-4BE3-486F-9705-BF6D12675EB6}"/>
              </a:ext>
            </a:extLst>
          </p:cNvPr>
          <p:cNvSpPr txBox="1"/>
          <p:nvPr/>
        </p:nvSpPr>
        <p:spPr>
          <a:xfrm>
            <a:off x="614441" y="5156687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원거리 공격에 경우는 총알이 날아오기 때문에 맞은 경우 총알을 </a:t>
            </a:r>
            <a:r>
              <a:rPr lang="ko-KR" altLang="en-US" b="1" dirty="0" err="1">
                <a:solidFill>
                  <a:schemeClr val="bg1"/>
                </a:solidFill>
              </a:rPr>
              <a:t>없애줍니다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09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죽음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3A43D6-8420-497C-A987-D59870F2F7CD}"/>
              </a:ext>
            </a:extLst>
          </p:cNvPr>
          <p:cNvSpPr txBox="1"/>
          <p:nvPr/>
        </p:nvSpPr>
        <p:spPr>
          <a:xfrm>
            <a:off x="614440" y="1439136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Update</a:t>
            </a:r>
            <a:r>
              <a:rPr lang="ko-KR" altLang="en-US" b="1" dirty="0">
                <a:solidFill>
                  <a:schemeClr val="bg1"/>
                </a:solidFill>
              </a:rPr>
              <a:t>함수에서 몬스터의 체력을 계속 체크하다가 </a:t>
            </a:r>
            <a:r>
              <a:rPr lang="en-US" altLang="ko-KR" b="1" dirty="0">
                <a:solidFill>
                  <a:schemeClr val="bg1"/>
                </a:solidFill>
              </a:rPr>
              <a:t>0 </a:t>
            </a:r>
            <a:r>
              <a:rPr lang="ko-KR" altLang="en-US" b="1" dirty="0">
                <a:solidFill>
                  <a:schemeClr val="bg1"/>
                </a:solidFill>
              </a:rPr>
              <a:t>이하가 되면 죽습니다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B8792-4BE3-486F-9705-BF6D12675EB6}"/>
              </a:ext>
            </a:extLst>
          </p:cNvPr>
          <p:cNvSpPr txBox="1"/>
          <p:nvPr/>
        </p:nvSpPr>
        <p:spPr>
          <a:xfrm>
            <a:off x="699601" y="5303637"/>
            <a:ext cx="99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몬스터가 죽으면 회색으로 변경되면서 더 이상 게임에 영향을 주지 않게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자세한 내용은 주석으로 </a:t>
            </a:r>
            <a:r>
              <a:rPr lang="ko-KR" altLang="en-US" b="1" dirty="0" err="1">
                <a:solidFill>
                  <a:schemeClr val="bg1"/>
                </a:solidFill>
              </a:rPr>
              <a:t>달아놓았습니다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351A3B-FE9F-4467-AA10-A71364ED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10" y="1864885"/>
            <a:ext cx="9465181" cy="3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3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죽음 </a:t>
            </a:r>
            <a:r>
              <a:rPr lang="en-US" altLang="ko-KR" sz="3200" b="1" dirty="0"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</a:rPr>
              <a:t>아이템 드롭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CB8792-4BE3-486F-9705-BF6D12675EB6}"/>
              </a:ext>
            </a:extLst>
          </p:cNvPr>
          <p:cNvSpPr txBox="1"/>
          <p:nvPr/>
        </p:nvSpPr>
        <p:spPr>
          <a:xfrm>
            <a:off x="699601" y="3056852"/>
            <a:ext cx="9998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몬스터가 죽고 </a:t>
            </a:r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초 뒤엔 </a:t>
            </a:r>
            <a:r>
              <a:rPr lang="en-US" altLang="ko-KR" b="1" dirty="0" err="1">
                <a:solidFill>
                  <a:schemeClr val="bg1"/>
                </a:solidFill>
              </a:rPr>
              <a:t>itemDrop</a:t>
            </a:r>
            <a:r>
              <a:rPr lang="ko-KR" altLang="en-US" b="1" dirty="0">
                <a:solidFill>
                  <a:schemeClr val="bg1"/>
                </a:solidFill>
              </a:rPr>
              <a:t>함수가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해당 함수에선 </a:t>
            </a:r>
            <a:r>
              <a:rPr lang="en-US" altLang="ko-KR" b="1" dirty="0">
                <a:solidFill>
                  <a:schemeClr val="bg1"/>
                </a:solidFill>
              </a:rPr>
              <a:t>0 ~ 29</a:t>
            </a:r>
            <a:r>
              <a:rPr lang="ko-KR" altLang="en-US" b="1" dirty="0">
                <a:solidFill>
                  <a:schemeClr val="bg1"/>
                </a:solidFill>
              </a:rPr>
              <a:t>의 정수 난수를 발생 시키고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해당 정수가 </a:t>
            </a:r>
            <a:r>
              <a:rPr lang="en-US" altLang="ko-KR" b="1" dirty="0">
                <a:solidFill>
                  <a:schemeClr val="bg1"/>
                </a:solidFill>
              </a:rPr>
              <a:t>0 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ko-KR" altLang="en-US" b="1" dirty="0">
                <a:solidFill>
                  <a:schemeClr val="bg1"/>
                </a:solidFill>
              </a:rPr>
              <a:t>이면 아무것도 </a:t>
            </a:r>
            <a:r>
              <a:rPr lang="ko-KR" altLang="en-US" b="1" dirty="0" err="1">
                <a:solidFill>
                  <a:schemeClr val="bg1"/>
                </a:solidFill>
              </a:rPr>
              <a:t>드롭하지</a:t>
            </a:r>
            <a:r>
              <a:rPr lang="ko-KR" altLang="en-US" b="1" dirty="0">
                <a:solidFill>
                  <a:schemeClr val="bg1"/>
                </a:solidFill>
              </a:rPr>
              <a:t> 않음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8 ~ 14 – </a:t>
            </a:r>
            <a:r>
              <a:rPr lang="ko-KR" altLang="en-US" b="1" dirty="0">
                <a:solidFill>
                  <a:schemeClr val="bg1"/>
                </a:solidFill>
              </a:rPr>
              <a:t>코인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동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15 ~ 17 – </a:t>
            </a:r>
            <a:r>
              <a:rPr lang="ko-KR" altLang="en-US" b="1" dirty="0">
                <a:solidFill>
                  <a:schemeClr val="bg1"/>
                </a:solidFill>
              </a:rPr>
              <a:t>코인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은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18 ~ 19 – </a:t>
            </a:r>
            <a:r>
              <a:rPr lang="ko-KR" altLang="en-US" b="1" dirty="0">
                <a:solidFill>
                  <a:schemeClr val="bg1"/>
                </a:solidFill>
              </a:rPr>
              <a:t>코인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금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20 ~ 21 – </a:t>
            </a:r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22 ~ 23 – </a:t>
            </a:r>
            <a:r>
              <a:rPr lang="ko-KR" altLang="en-US" b="1" dirty="0">
                <a:solidFill>
                  <a:schemeClr val="bg1"/>
                </a:solidFill>
              </a:rPr>
              <a:t>체력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24 ~ 29 – </a:t>
            </a:r>
            <a:r>
              <a:rPr lang="ko-KR" altLang="en-US" b="1" dirty="0">
                <a:solidFill>
                  <a:schemeClr val="bg1"/>
                </a:solidFill>
              </a:rPr>
              <a:t>각 </a:t>
            </a:r>
            <a:r>
              <a:rPr lang="ko-KR" altLang="en-US" b="1" dirty="0" err="1">
                <a:solidFill>
                  <a:schemeClr val="bg1"/>
                </a:solidFill>
              </a:rPr>
              <a:t>스탯</a:t>
            </a:r>
            <a:r>
              <a:rPr lang="ko-KR" altLang="en-US" b="1" dirty="0">
                <a:solidFill>
                  <a:schemeClr val="bg1"/>
                </a:solidFill>
              </a:rPr>
              <a:t> 증가 아이템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ko-KR" altLang="en-US" b="1" dirty="0">
                <a:solidFill>
                  <a:schemeClr val="bg1"/>
                </a:solidFill>
              </a:rPr>
              <a:t>개 하나씩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E5803-4EFE-423C-ADD5-242279B5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1" y="1530398"/>
            <a:ext cx="2647950" cy="723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656F7D-E2B9-43F3-A638-58099333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1" y="2345560"/>
            <a:ext cx="6248400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473C2C-5C09-4C9B-9820-30E846E8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80" y="2894944"/>
            <a:ext cx="3700152" cy="23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7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적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애니메이션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473C2C-5C09-4C9B-9820-30E846E8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5" y="1962744"/>
            <a:ext cx="3700152" cy="233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D8291-1F70-4C40-8A54-8B1F43235BBD}"/>
              </a:ext>
            </a:extLst>
          </p:cNvPr>
          <p:cNvSpPr txBox="1"/>
          <p:nvPr/>
        </p:nvSpPr>
        <p:spPr>
          <a:xfrm>
            <a:off x="4527484" y="1944020"/>
            <a:ext cx="9998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적이 생성되면 </a:t>
            </a:r>
            <a:r>
              <a:rPr lang="en-US" altLang="ko-KR" b="1" dirty="0">
                <a:solidFill>
                  <a:schemeClr val="bg1"/>
                </a:solidFill>
              </a:rPr>
              <a:t>idle </a:t>
            </a:r>
            <a:r>
              <a:rPr lang="ko-KR" altLang="en-US" b="1" dirty="0">
                <a:solidFill>
                  <a:schemeClr val="bg1"/>
                </a:solidFill>
              </a:rPr>
              <a:t>상태로 있다가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ani.SetBool</a:t>
            </a:r>
            <a:r>
              <a:rPr lang="en-US" altLang="ko-KR" b="1" dirty="0">
                <a:solidFill>
                  <a:schemeClr val="bg1"/>
                </a:solidFill>
              </a:rPr>
              <a:t>(“</a:t>
            </a:r>
            <a:r>
              <a:rPr lang="en-US" altLang="ko-KR" b="1" dirty="0" err="1">
                <a:solidFill>
                  <a:schemeClr val="bg1"/>
                </a:solidFill>
              </a:rPr>
              <a:t>isWalk</a:t>
            </a:r>
            <a:r>
              <a:rPr lang="en-US" altLang="ko-KR" b="1" dirty="0">
                <a:solidFill>
                  <a:schemeClr val="bg1"/>
                </a:solidFill>
              </a:rPr>
              <a:t>”,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true);</a:t>
            </a:r>
            <a:r>
              <a:rPr lang="ko-KR" altLang="en-US" b="1" dirty="0">
                <a:solidFill>
                  <a:schemeClr val="bg1"/>
                </a:solidFill>
              </a:rPr>
              <a:t>로 </a:t>
            </a:r>
            <a:r>
              <a:rPr lang="en-US" altLang="ko-KR" b="1" dirty="0">
                <a:solidFill>
                  <a:schemeClr val="bg1"/>
                </a:solidFill>
              </a:rPr>
              <a:t>Walk </a:t>
            </a:r>
            <a:r>
              <a:rPr lang="ko-KR" altLang="en-US" b="1" dirty="0">
                <a:solidFill>
                  <a:schemeClr val="bg1"/>
                </a:solidFill>
              </a:rPr>
              <a:t>모션을 수행하게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그러다 공격 시 </a:t>
            </a:r>
            <a:r>
              <a:rPr lang="en-US" altLang="ko-KR" b="1" dirty="0" err="1">
                <a:solidFill>
                  <a:schemeClr val="bg1"/>
                </a:solidFill>
              </a:rPr>
              <a:t>ani.SetBool</a:t>
            </a:r>
            <a:r>
              <a:rPr lang="en-US" altLang="ko-KR" b="1" dirty="0">
                <a:solidFill>
                  <a:schemeClr val="bg1"/>
                </a:solidFill>
              </a:rPr>
              <a:t>(“</a:t>
            </a:r>
            <a:r>
              <a:rPr lang="en-US" altLang="ko-KR" b="1" dirty="0" err="1">
                <a:solidFill>
                  <a:schemeClr val="bg1"/>
                </a:solidFill>
              </a:rPr>
              <a:t>isAttack</a:t>
            </a:r>
            <a:r>
              <a:rPr lang="en-US" altLang="ko-KR" b="1" dirty="0">
                <a:solidFill>
                  <a:schemeClr val="bg1"/>
                </a:solidFill>
              </a:rPr>
              <a:t>”, true);</a:t>
            </a:r>
            <a:r>
              <a:rPr lang="ko-KR" altLang="en-US" b="1" dirty="0">
                <a:solidFill>
                  <a:schemeClr val="bg1"/>
                </a:solidFill>
              </a:rPr>
              <a:t>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Attack</a:t>
            </a:r>
            <a:r>
              <a:rPr lang="ko-KR" altLang="en-US" b="1" dirty="0">
                <a:solidFill>
                  <a:schemeClr val="bg1"/>
                </a:solidFill>
              </a:rPr>
              <a:t> 모션을 수행하게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Any State</a:t>
            </a:r>
            <a:r>
              <a:rPr lang="ko-KR" altLang="en-US" b="1" dirty="0">
                <a:solidFill>
                  <a:schemeClr val="bg1"/>
                </a:solidFill>
              </a:rPr>
              <a:t>에서 </a:t>
            </a:r>
            <a:r>
              <a:rPr lang="en-US" altLang="ko-KR" b="1" dirty="0" err="1">
                <a:solidFill>
                  <a:schemeClr val="bg1"/>
                </a:solidFill>
              </a:rPr>
              <a:t>doDie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트리거가 발동되면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몬스터가 죽으면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몬스터는 </a:t>
            </a:r>
            <a:r>
              <a:rPr lang="en-US" altLang="ko-KR" b="1" dirty="0">
                <a:solidFill>
                  <a:schemeClr val="bg1"/>
                </a:solidFill>
              </a:rPr>
              <a:t>Die </a:t>
            </a:r>
            <a:r>
              <a:rPr lang="ko-KR" altLang="en-US" b="1" dirty="0">
                <a:solidFill>
                  <a:schemeClr val="bg1"/>
                </a:solidFill>
              </a:rPr>
              <a:t>모션을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7A3D-AD7D-4D43-9854-B5186D2F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412" y="4544689"/>
            <a:ext cx="2469805" cy="8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보스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D8291-1F70-4C40-8A54-8B1F43235BBD}"/>
              </a:ext>
            </a:extLst>
          </p:cNvPr>
          <p:cNvSpPr txBox="1"/>
          <p:nvPr/>
        </p:nvSpPr>
        <p:spPr>
          <a:xfrm>
            <a:off x="614441" y="4387785"/>
            <a:ext cx="9998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 몬스터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체력 </a:t>
            </a:r>
            <a:r>
              <a:rPr lang="en-US" altLang="ko-KR" b="1" dirty="0">
                <a:solidFill>
                  <a:schemeClr val="bg1"/>
                </a:solidFill>
              </a:rPr>
              <a:t>: 1000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공격 패턴 </a:t>
            </a:r>
            <a:r>
              <a:rPr lang="en-US" altLang="ko-KR" b="1" dirty="0">
                <a:solidFill>
                  <a:schemeClr val="bg1"/>
                </a:solidFill>
              </a:rPr>
              <a:t>1 – </a:t>
            </a:r>
            <a:r>
              <a:rPr lang="ko-KR" altLang="en-US" b="1" dirty="0">
                <a:solidFill>
                  <a:schemeClr val="bg1"/>
                </a:solidFill>
              </a:rPr>
              <a:t>미사일 발사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 패턴 </a:t>
            </a:r>
            <a:r>
              <a:rPr lang="en-US" altLang="ko-KR" b="1" dirty="0">
                <a:solidFill>
                  <a:schemeClr val="bg1"/>
                </a:solidFill>
              </a:rPr>
              <a:t>2 – </a:t>
            </a:r>
            <a:r>
              <a:rPr lang="ko-KR" altLang="en-US" b="1" dirty="0">
                <a:solidFill>
                  <a:schemeClr val="bg1"/>
                </a:solidFill>
              </a:rPr>
              <a:t>바위 굴리기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 패턴 </a:t>
            </a:r>
            <a:r>
              <a:rPr lang="en-US" altLang="ko-KR" b="1" dirty="0">
                <a:solidFill>
                  <a:schemeClr val="bg1"/>
                </a:solidFill>
              </a:rPr>
              <a:t>3 – </a:t>
            </a:r>
            <a:r>
              <a:rPr lang="ko-KR" altLang="en-US" b="1" dirty="0">
                <a:solidFill>
                  <a:schemeClr val="bg1"/>
                </a:solidFill>
              </a:rPr>
              <a:t>점프 내려찍기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1A6F11-DC6D-4591-9A97-D1A24509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6" y="1645052"/>
            <a:ext cx="2745558" cy="26695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7306E7-9787-4FA7-B3BC-DEB57D26B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91" y="1609324"/>
            <a:ext cx="2894356" cy="27134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1BF0C2-A634-46FA-A8C0-16ECD6D88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905" y="1609324"/>
            <a:ext cx="2968224" cy="2734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760B53-5EE1-41A7-9DE3-408DDDB0D7F1}"/>
              </a:ext>
            </a:extLst>
          </p:cNvPr>
          <p:cNvSpPr txBox="1"/>
          <p:nvPr/>
        </p:nvSpPr>
        <p:spPr>
          <a:xfrm>
            <a:off x="4574791" y="4408831"/>
            <a:ext cx="999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바위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데미지 </a:t>
            </a:r>
            <a:r>
              <a:rPr lang="en-US" altLang="ko-KR" b="1" dirty="0">
                <a:solidFill>
                  <a:schemeClr val="bg1"/>
                </a:solidFill>
              </a:rPr>
              <a:t>: 30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일직선으로 굴러서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플레이어를 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36D33-D5B3-49CF-A00D-0B512AE19E39}"/>
              </a:ext>
            </a:extLst>
          </p:cNvPr>
          <p:cNvSpPr txBox="1"/>
          <p:nvPr/>
        </p:nvSpPr>
        <p:spPr>
          <a:xfrm>
            <a:off x="8480148" y="4409357"/>
            <a:ext cx="3097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 미사일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데미지 </a:t>
            </a:r>
            <a:r>
              <a:rPr lang="en-US" altLang="ko-KR" b="1" dirty="0">
                <a:solidFill>
                  <a:schemeClr val="bg1"/>
                </a:solidFill>
              </a:rPr>
              <a:t>: 15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유도 미사일로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플레이어를 따라갑니다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생성되고 나서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초 뒤에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자동으로 없어집니다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313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보스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CD5166-BF61-498B-B18E-AE683FDF7D59}"/>
              </a:ext>
            </a:extLst>
          </p:cNvPr>
          <p:cNvSpPr txBox="1"/>
          <p:nvPr/>
        </p:nvSpPr>
        <p:spPr>
          <a:xfrm>
            <a:off x="614441" y="1711595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보스는 </a:t>
            </a:r>
            <a:r>
              <a:rPr lang="en-US" altLang="ko-KR" b="1" dirty="0">
                <a:solidFill>
                  <a:schemeClr val="bg1"/>
                </a:solidFill>
              </a:rPr>
              <a:t>Awake</a:t>
            </a:r>
            <a:r>
              <a:rPr lang="ko-KR" altLang="en-US" b="1" dirty="0">
                <a:solidFill>
                  <a:schemeClr val="bg1"/>
                </a:solidFill>
              </a:rPr>
              <a:t>하면 </a:t>
            </a:r>
            <a:r>
              <a:rPr lang="en-US" altLang="ko-KR" b="1" dirty="0">
                <a:solidFill>
                  <a:schemeClr val="bg1"/>
                </a:solidFill>
              </a:rPr>
              <a:t>idle </a:t>
            </a:r>
            <a:r>
              <a:rPr lang="ko-KR" altLang="en-US" b="1" dirty="0" err="1">
                <a:solidFill>
                  <a:schemeClr val="bg1"/>
                </a:solidFill>
              </a:rPr>
              <a:t>코루틴을</a:t>
            </a:r>
            <a:r>
              <a:rPr lang="ko-KR" altLang="en-US" b="1" dirty="0">
                <a:solidFill>
                  <a:schemeClr val="bg1"/>
                </a:solidFill>
              </a:rPr>
              <a:t> 시작합니다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FA741-EA12-41F9-B914-CABB77B8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1" y="2256671"/>
            <a:ext cx="2711011" cy="33451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9E6B61-03F7-4A94-AD87-55DA1EE366CF}"/>
              </a:ext>
            </a:extLst>
          </p:cNvPr>
          <p:cNvSpPr txBox="1"/>
          <p:nvPr/>
        </p:nvSpPr>
        <p:spPr>
          <a:xfrm>
            <a:off x="3319266" y="2286292"/>
            <a:ext cx="999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idle</a:t>
            </a:r>
            <a:r>
              <a:rPr lang="ko-KR" altLang="en-US" b="1" dirty="0">
                <a:solidFill>
                  <a:schemeClr val="bg1"/>
                </a:solidFill>
              </a:rPr>
              <a:t>에선 </a:t>
            </a:r>
            <a:r>
              <a:rPr lang="en-US" altLang="ko-KR" b="1" dirty="0">
                <a:solidFill>
                  <a:schemeClr val="bg1"/>
                </a:solidFill>
              </a:rPr>
              <a:t>0 ~ 9</a:t>
            </a:r>
            <a:r>
              <a:rPr lang="ko-KR" altLang="en-US" b="1" dirty="0">
                <a:solidFill>
                  <a:schemeClr val="bg1"/>
                </a:solidFill>
              </a:rPr>
              <a:t>의 난수를 생성하고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0 ~ 5</a:t>
            </a:r>
            <a:r>
              <a:rPr lang="ko-KR" altLang="en-US" b="1" dirty="0">
                <a:solidFill>
                  <a:schemeClr val="bg1"/>
                </a:solidFill>
              </a:rPr>
              <a:t>가 나오면 미사일 공격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6 ~ 8</a:t>
            </a:r>
            <a:r>
              <a:rPr lang="ko-KR" altLang="en-US" b="1" dirty="0">
                <a:solidFill>
                  <a:schemeClr val="bg1"/>
                </a:solidFill>
              </a:rPr>
              <a:t>이 나오면 바위 공격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ko-KR" altLang="en-US" b="1" dirty="0">
                <a:solidFill>
                  <a:schemeClr val="bg1"/>
                </a:solidFill>
              </a:rPr>
              <a:t>가 나오면 점프 공격을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D21F8-F803-466C-94F6-99A02A39EE8B}"/>
              </a:ext>
            </a:extLst>
          </p:cNvPr>
          <p:cNvSpPr txBox="1"/>
          <p:nvPr/>
        </p:nvSpPr>
        <p:spPr>
          <a:xfrm>
            <a:off x="3319265" y="3768482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미사일 발사에선 미사일 </a:t>
            </a:r>
            <a:r>
              <a:rPr lang="en-US" altLang="ko-KR" b="1" dirty="0">
                <a:solidFill>
                  <a:schemeClr val="bg1"/>
                </a:solidFill>
              </a:rPr>
              <a:t>A, B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0.3</a:t>
            </a:r>
            <a:r>
              <a:rPr lang="ko-KR" altLang="en-US" b="1" dirty="0">
                <a:solidFill>
                  <a:schemeClr val="bg1"/>
                </a:solidFill>
              </a:rPr>
              <a:t>초 간격으로 발사하고 다시 </a:t>
            </a:r>
            <a:r>
              <a:rPr lang="en-US" altLang="ko-KR" b="1" dirty="0">
                <a:solidFill>
                  <a:schemeClr val="bg1"/>
                </a:solidFill>
              </a:rPr>
              <a:t>idle</a:t>
            </a:r>
            <a:r>
              <a:rPr lang="ko-KR" altLang="en-US" b="1" dirty="0">
                <a:solidFill>
                  <a:schemeClr val="bg1"/>
                </a:solidFill>
              </a:rPr>
              <a:t>로 돌아갑니다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9EEB1-1621-4309-A528-3073C8C8A14A}"/>
              </a:ext>
            </a:extLst>
          </p:cNvPr>
          <p:cNvSpPr txBox="1"/>
          <p:nvPr/>
        </p:nvSpPr>
        <p:spPr>
          <a:xfrm>
            <a:off x="3319265" y="4401263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바위 공격에선 바위를 생성하고 굴리고 다시 </a:t>
            </a:r>
            <a:r>
              <a:rPr lang="en-US" altLang="ko-KR" b="1" dirty="0">
                <a:solidFill>
                  <a:schemeClr val="bg1"/>
                </a:solidFill>
              </a:rPr>
              <a:t>idle</a:t>
            </a:r>
            <a:r>
              <a:rPr lang="ko-KR" altLang="en-US" b="1" dirty="0">
                <a:solidFill>
                  <a:schemeClr val="bg1"/>
                </a:solidFill>
              </a:rPr>
              <a:t>로 돌아갑니다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2A3181-AFA8-4356-86A2-CF65566F5422}"/>
              </a:ext>
            </a:extLst>
          </p:cNvPr>
          <p:cNvSpPr txBox="1"/>
          <p:nvPr/>
        </p:nvSpPr>
        <p:spPr>
          <a:xfrm>
            <a:off x="3319264" y="5034044"/>
            <a:ext cx="99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점프 공격에선 플레이어가 공격으로 인식하는 오브젝트를 활성화 시켰다가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비활성화 시킨 후 다시 </a:t>
            </a:r>
            <a:r>
              <a:rPr lang="en-US" altLang="ko-KR" b="1" dirty="0">
                <a:solidFill>
                  <a:schemeClr val="bg1"/>
                </a:solidFill>
              </a:rPr>
              <a:t>idle</a:t>
            </a:r>
            <a:r>
              <a:rPr lang="ko-KR" altLang="en-US" b="1" dirty="0">
                <a:solidFill>
                  <a:schemeClr val="bg1"/>
                </a:solidFill>
              </a:rPr>
              <a:t>로 돌아갑니다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99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보스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CD5166-BF61-498B-B18E-AE683FDF7D59}"/>
              </a:ext>
            </a:extLst>
          </p:cNvPr>
          <p:cNvSpPr txBox="1"/>
          <p:nvPr/>
        </p:nvSpPr>
        <p:spPr>
          <a:xfrm>
            <a:off x="614441" y="1576408"/>
            <a:ext cx="99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보스는 </a:t>
            </a:r>
            <a:r>
              <a:rPr lang="en-US" altLang="ko-KR" b="1" dirty="0">
                <a:solidFill>
                  <a:schemeClr val="bg1"/>
                </a:solidFill>
              </a:rPr>
              <a:t>Awake</a:t>
            </a:r>
            <a:r>
              <a:rPr lang="ko-KR" altLang="en-US" b="1" dirty="0">
                <a:solidFill>
                  <a:schemeClr val="bg1"/>
                </a:solidFill>
              </a:rPr>
              <a:t>하면 </a:t>
            </a:r>
            <a:r>
              <a:rPr lang="en-US" altLang="ko-KR" b="1" dirty="0">
                <a:solidFill>
                  <a:schemeClr val="bg1"/>
                </a:solidFill>
              </a:rPr>
              <a:t>idle </a:t>
            </a:r>
            <a:r>
              <a:rPr lang="ko-KR" altLang="en-US" b="1" dirty="0" err="1">
                <a:solidFill>
                  <a:schemeClr val="bg1"/>
                </a:solidFill>
              </a:rPr>
              <a:t>코루틴을</a:t>
            </a:r>
            <a:r>
              <a:rPr lang="ko-KR" altLang="en-US" b="1" dirty="0">
                <a:solidFill>
                  <a:schemeClr val="bg1"/>
                </a:solidFill>
              </a:rPr>
              <a:t> 시작합니다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E6B61-03F7-4A94-AD87-55DA1EE366CF}"/>
              </a:ext>
            </a:extLst>
          </p:cNvPr>
          <p:cNvSpPr txBox="1"/>
          <p:nvPr/>
        </p:nvSpPr>
        <p:spPr>
          <a:xfrm>
            <a:off x="4991878" y="4602689"/>
            <a:ext cx="540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모션은 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개의 </a:t>
            </a:r>
            <a:r>
              <a:rPr lang="en-US" altLang="ko-KR" b="1" dirty="0">
                <a:solidFill>
                  <a:schemeClr val="bg1"/>
                </a:solidFill>
              </a:rPr>
              <a:t>Trigger</a:t>
            </a:r>
            <a:r>
              <a:rPr lang="ko-KR" altLang="en-US" b="1" dirty="0">
                <a:solidFill>
                  <a:schemeClr val="bg1"/>
                </a:solidFill>
              </a:rPr>
              <a:t>로 수행이 되어집니다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Die </a:t>
            </a:r>
            <a:r>
              <a:rPr lang="ko-KR" altLang="en-US" b="1" dirty="0">
                <a:solidFill>
                  <a:schemeClr val="bg1"/>
                </a:solidFill>
              </a:rPr>
              <a:t>모션은 한번 취하면 돌아갈 필요가 없으므로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Exit</a:t>
            </a:r>
            <a:r>
              <a:rPr lang="ko-KR" altLang="en-US" b="1" dirty="0">
                <a:solidFill>
                  <a:schemeClr val="bg1"/>
                </a:solidFill>
              </a:rPr>
              <a:t>에 연결되지 않습니다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6490E-4AD0-4ED8-8E8C-47AFCC45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03" y="2080495"/>
            <a:ext cx="5505451" cy="2223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2A1115-2188-4960-BB97-F8B7E1633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03" y="4602234"/>
            <a:ext cx="3873684" cy="140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40176" y="85436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보스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CD5166-BF61-498B-B18E-AE683FDF7D59}"/>
              </a:ext>
            </a:extLst>
          </p:cNvPr>
          <p:cNvSpPr txBox="1"/>
          <p:nvPr/>
        </p:nvSpPr>
        <p:spPr>
          <a:xfrm>
            <a:off x="614441" y="1576408"/>
            <a:ext cx="1027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보스의 </a:t>
            </a:r>
            <a:r>
              <a:rPr lang="en-US" altLang="ko-KR" b="1" dirty="0">
                <a:solidFill>
                  <a:schemeClr val="bg1"/>
                </a:solidFill>
              </a:rPr>
              <a:t>Update</a:t>
            </a:r>
            <a:r>
              <a:rPr lang="ko-KR" altLang="en-US" b="1" dirty="0">
                <a:solidFill>
                  <a:schemeClr val="bg1"/>
                </a:solidFill>
              </a:rPr>
              <a:t>에선 계속해서 보스의 </a:t>
            </a:r>
            <a:r>
              <a:rPr lang="en-US" altLang="ko-KR" b="1" dirty="0">
                <a:solidFill>
                  <a:schemeClr val="bg1"/>
                </a:solidFill>
              </a:rPr>
              <a:t>HP</a:t>
            </a:r>
            <a:r>
              <a:rPr lang="ko-KR" altLang="en-US" b="1" dirty="0">
                <a:solidFill>
                  <a:schemeClr val="bg1"/>
                </a:solidFill>
              </a:rPr>
              <a:t>를 체크하다가 </a:t>
            </a:r>
            <a:r>
              <a:rPr lang="en-US" altLang="ko-KR" b="1" dirty="0">
                <a:solidFill>
                  <a:schemeClr val="bg1"/>
                </a:solidFill>
              </a:rPr>
              <a:t>0 </a:t>
            </a:r>
            <a:r>
              <a:rPr lang="ko-KR" altLang="en-US" b="1" dirty="0">
                <a:solidFill>
                  <a:schemeClr val="bg1"/>
                </a:solidFill>
              </a:rPr>
              <a:t>이하가 되면 아래 명령어를 실행합니다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E6B61-03F7-4A94-AD87-55DA1EE366CF}"/>
              </a:ext>
            </a:extLst>
          </p:cNvPr>
          <p:cNvSpPr txBox="1"/>
          <p:nvPr/>
        </p:nvSpPr>
        <p:spPr>
          <a:xfrm>
            <a:off x="912261" y="4083548"/>
            <a:ext cx="8427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죽음 모션을 수행하고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보스가 죽었으므로 필드에 생성된 다른 모든 적을 죽입니다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그 후 </a:t>
            </a:r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 err="1">
                <a:solidFill>
                  <a:schemeClr val="bg1"/>
                </a:solidFill>
              </a:rPr>
              <a:t>GameClear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을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9B88F-6944-4F16-BB13-A43FE6F8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1" y="2083012"/>
            <a:ext cx="55911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28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맵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952410" y="1903800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맵은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Terrain</a:t>
            </a:r>
            <a:r>
              <a:rPr lang="ko-KR" altLang="en-US" b="1" dirty="0">
                <a:solidFill>
                  <a:schemeClr val="bg1"/>
                </a:solidFill>
              </a:rPr>
              <a:t>으로 구현하였습니다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Raise or Lower Terrain</a:t>
            </a:r>
            <a:r>
              <a:rPr lang="ko-KR" altLang="en-US" b="1" dirty="0">
                <a:solidFill>
                  <a:schemeClr val="bg1"/>
                </a:solidFill>
              </a:rPr>
              <a:t>으로 지형을 다듬음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Paint Texture</a:t>
            </a:r>
            <a:r>
              <a:rPr lang="ko-KR" altLang="en-US" b="1" dirty="0">
                <a:solidFill>
                  <a:schemeClr val="bg1"/>
                </a:solidFill>
              </a:rPr>
              <a:t>로 각 지형 별 </a:t>
            </a:r>
            <a:r>
              <a:rPr lang="ko-KR" altLang="en-US" b="1" dirty="0" err="1">
                <a:solidFill>
                  <a:schemeClr val="bg1"/>
                </a:solidFill>
              </a:rPr>
              <a:t>텍스쳐를</a:t>
            </a:r>
            <a:r>
              <a:rPr lang="ko-KR" altLang="en-US" b="1" dirty="0">
                <a:solidFill>
                  <a:schemeClr val="bg1"/>
                </a:solidFill>
              </a:rPr>
              <a:t> 설정함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Paint Trees</a:t>
            </a:r>
            <a:r>
              <a:rPr lang="ko-KR" altLang="en-US" b="1" dirty="0">
                <a:solidFill>
                  <a:schemeClr val="bg1"/>
                </a:solidFill>
              </a:rPr>
              <a:t>로 나무를 심어서 배경으로 설정함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0C97D8-7E92-4C90-A945-D75A16FB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93" y="1293449"/>
            <a:ext cx="1572959" cy="4394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DAF6E6-0111-40CA-83B7-FF753154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10" y="3653821"/>
            <a:ext cx="3238500" cy="219075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B87318-88DC-47E4-8A13-2FFAA0C48A1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987072" y="1815773"/>
            <a:ext cx="1572958" cy="88028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2ECEC7-C58B-4D99-A2D5-A8A640B85DC5}"/>
              </a:ext>
            </a:extLst>
          </p:cNvPr>
          <p:cNvSpPr txBox="1"/>
          <p:nvPr/>
        </p:nvSpPr>
        <p:spPr>
          <a:xfrm>
            <a:off x="8560030" y="1631107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보스 스테이지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6306C62-EC3E-4522-8D05-10DFD120E90A}"/>
              </a:ext>
            </a:extLst>
          </p:cNvPr>
          <p:cNvCxnSpPr>
            <a:cxnSpLocks/>
          </p:cNvCxnSpPr>
          <p:nvPr/>
        </p:nvCxnSpPr>
        <p:spPr>
          <a:xfrm flipV="1">
            <a:off x="7026325" y="2875981"/>
            <a:ext cx="1455201" cy="129778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F71281-C209-4F94-9E88-55BB2396600E}"/>
              </a:ext>
            </a:extLst>
          </p:cNvPr>
          <p:cNvSpPr txBox="1"/>
          <p:nvPr/>
        </p:nvSpPr>
        <p:spPr>
          <a:xfrm>
            <a:off x="8560030" y="2695430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미로 스테이지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DDA7F5-CAAA-47B9-AB4B-33B43209C769}"/>
              </a:ext>
            </a:extLst>
          </p:cNvPr>
          <p:cNvCxnSpPr>
            <a:cxnSpLocks/>
          </p:cNvCxnSpPr>
          <p:nvPr/>
        </p:nvCxnSpPr>
        <p:spPr>
          <a:xfrm flipV="1">
            <a:off x="7045951" y="4133566"/>
            <a:ext cx="1435575" cy="1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5686EA-7697-4D15-8130-C7997CED3710}"/>
              </a:ext>
            </a:extLst>
          </p:cNvPr>
          <p:cNvSpPr txBox="1"/>
          <p:nvPr/>
        </p:nvSpPr>
        <p:spPr>
          <a:xfrm>
            <a:off x="8560029" y="3948900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사막 스테이지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1E1B58-35D7-459E-9C22-73164386336D}"/>
              </a:ext>
            </a:extLst>
          </p:cNvPr>
          <p:cNvCxnSpPr>
            <a:cxnSpLocks/>
          </p:cNvCxnSpPr>
          <p:nvPr/>
        </p:nvCxnSpPr>
        <p:spPr>
          <a:xfrm flipV="1">
            <a:off x="7055764" y="4987716"/>
            <a:ext cx="1435575" cy="1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39F3F5-B0FF-42A0-BC16-875698D6417A}"/>
              </a:ext>
            </a:extLst>
          </p:cNvPr>
          <p:cNvSpPr txBox="1"/>
          <p:nvPr/>
        </p:nvSpPr>
        <p:spPr>
          <a:xfrm>
            <a:off x="8560029" y="4803050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초원 스테이지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993B0-8FC3-4504-A46B-EA6D5BE65E05}"/>
              </a:ext>
            </a:extLst>
          </p:cNvPr>
          <p:cNvSpPr txBox="1"/>
          <p:nvPr/>
        </p:nvSpPr>
        <p:spPr>
          <a:xfrm>
            <a:off x="8560029" y="5364904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시작 마을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CEC6079-CFE5-42F8-A334-37880ABAAA6F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36137" y="5549570"/>
            <a:ext cx="1523892" cy="79630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4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맵의</a:t>
            </a:r>
            <a:r>
              <a:rPr lang="ko-KR" altLang="en-US" sz="3200" b="1" dirty="0">
                <a:solidFill>
                  <a:schemeClr val="bg1"/>
                </a:solidFill>
              </a:rPr>
              <a:t> 오브젝트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483653" y="1876764"/>
            <a:ext cx="3372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오브젝트는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유니티 </a:t>
            </a:r>
            <a:r>
              <a:rPr lang="ko-KR" altLang="en-US" b="1" dirty="0" err="1">
                <a:solidFill>
                  <a:schemeClr val="bg1"/>
                </a:solidFill>
              </a:rPr>
              <a:t>에셋스토어의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무료 </a:t>
            </a:r>
            <a:r>
              <a:rPr lang="ko-KR" altLang="en-US" b="1" dirty="0" err="1">
                <a:solidFill>
                  <a:schemeClr val="bg1"/>
                </a:solidFill>
              </a:rPr>
              <a:t>에셋들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기본 도형들을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사용하여 구현하였습니다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오브젝트는 배경 역할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장애물 역할을 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플레이어와 몬스터의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움직임에 방해를 줍니다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74A18-C3FC-402D-8E75-9A6D36AE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94" y="1879933"/>
            <a:ext cx="3330445" cy="1915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ECDCF6-9635-4EB6-A945-D84F8A995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69" y="1876764"/>
            <a:ext cx="3330445" cy="1918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9B6536-F7C5-4AC7-ACA1-42A7B4419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69" y="4016788"/>
            <a:ext cx="3330445" cy="1918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EB046F-9C67-4083-BC56-A0E03AF2C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94" y="4016789"/>
            <a:ext cx="3330445" cy="19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게임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898356" y="1910267"/>
            <a:ext cx="6322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</a:rPr>
              <a:t>인칭 </a:t>
            </a:r>
            <a:r>
              <a:rPr lang="ko-KR" altLang="en-US" sz="3200" b="1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3200" b="1" dirty="0">
                <a:solidFill>
                  <a:schemeClr val="bg1"/>
                </a:solidFill>
              </a:rPr>
              <a:t> 게임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FOREST DUNGEON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532347" y="3526076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인칭이며 </a:t>
            </a:r>
            <a:r>
              <a:rPr lang="en-US" altLang="ko-KR" b="1" dirty="0" err="1">
                <a:solidFill>
                  <a:schemeClr val="bg1"/>
                </a:solidFill>
              </a:rPr>
              <a:t>wasd</a:t>
            </a:r>
            <a:r>
              <a:rPr lang="ko-KR" altLang="en-US" b="1" dirty="0">
                <a:solidFill>
                  <a:schemeClr val="bg1"/>
                </a:solidFill>
              </a:rPr>
              <a:t>로 플레이어를 조종하고 마우스로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공격하여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스테이지 별로 소환되는 몬스터를 잡고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몬스터가 </a:t>
            </a:r>
            <a:r>
              <a:rPr lang="ko-KR" altLang="en-US" b="1" dirty="0" err="1">
                <a:solidFill>
                  <a:schemeClr val="bg1"/>
                </a:solidFill>
              </a:rPr>
              <a:t>드롭하는</a:t>
            </a:r>
            <a:r>
              <a:rPr lang="ko-KR" altLang="en-US" b="1" dirty="0">
                <a:solidFill>
                  <a:schemeClr val="bg1"/>
                </a:solidFill>
              </a:rPr>
              <a:t> 아이템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돈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체력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스탯</a:t>
            </a:r>
            <a:r>
              <a:rPr lang="ko-KR" altLang="en-US" b="1" dirty="0">
                <a:solidFill>
                  <a:schemeClr val="bg1"/>
                </a:solidFill>
              </a:rPr>
              <a:t> 증가 아이템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먹어 성장하여 최종 보스를 잡는 게임을 만들었습니다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461FF9-00B2-4224-B599-1F4D24175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61" y="-208146"/>
            <a:ext cx="476250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3E21F-A5ED-4BCF-ABE6-43E28F24A55D}"/>
              </a:ext>
            </a:extLst>
          </p:cNvPr>
          <p:cNvSpPr txBox="1"/>
          <p:nvPr/>
        </p:nvSpPr>
        <p:spPr>
          <a:xfrm>
            <a:off x="9836257" y="2979781"/>
            <a:ext cx="1817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&lt;</a:t>
            </a:r>
            <a:r>
              <a:rPr lang="ko-KR" altLang="en-US" sz="1200" b="1" dirty="0">
                <a:solidFill>
                  <a:schemeClr val="bg1"/>
                </a:solidFill>
              </a:rPr>
              <a:t>게임 타이틀</a:t>
            </a:r>
            <a:r>
              <a:rPr lang="en-US" altLang="ko-KR" sz="12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642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마을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4554340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게임을 시작하면 플레이어가 생성됩니다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플레이어 앞엔 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총 아이템이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둘 중 하나의 아이템을 </a:t>
            </a:r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ko-KR" altLang="en-US" b="1" dirty="0">
                <a:solidFill>
                  <a:schemeClr val="bg1"/>
                </a:solidFill>
              </a:rPr>
              <a:t>로 먹으면 반대 아이템이 사라지면서 해당 아이템을 착용합니다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090248-6115-4CEF-B21D-9DB84C54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6" y="2021144"/>
            <a:ext cx="6205788" cy="2348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54E241-CEA6-473D-9225-A349832CAE78}"/>
              </a:ext>
            </a:extLst>
          </p:cNvPr>
          <p:cNvSpPr txBox="1"/>
          <p:nvPr/>
        </p:nvSpPr>
        <p:spPr>
          <a:xfrm>
            <a:off x="7104144" y="2041267"/>
            <a:ext cx="512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마을엔 건물 오브젝트와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상점이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196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1)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3501107" y="2071353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스테이지 시작점엔 스테이지 스톤이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해당 스톤에 플레이어가 부딪히면 스테이지가 시작됩니다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C0CB9-6D25-4381-A1D5-C707B42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89" y="2035471"/>
            <a:ext cx="2156869" cy="12173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FB5912-C8D3-4371-A36D-C52228E59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89" y="3533709"/>
            <a:ext cx="4086225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3D83C9-2E21-45F3-B9DB-4BC4E23E9F55}"/>
              </a:ext>
            </a:extLst>
          </p:cNvPr>
          <p:cNvSpPr txBox="1"/>
          <p:nvPr/>
        </p:nvSpPr>
        <p:spPr>
          <a:xfrm>
            <a:off x="5398332" y="3533709"/>
            <a:ext cx="638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스페이지</a:t>
            </a:r>
            <a:r>
              <a:rPr lang="ko-KR" altLang="en-US" b="1" dirty="0">
                <a:solidFill>
                  <a:schemeClr val="bg1"/>
                </a:solidFill>
              </a:rPr>
              <a:t> 스톤의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Update</a:t>
            </a:r>
            <a:r>
              <a:rPr lang="ko-KR" altLang="en-US" b="1" dirty="0">
                <a:solidFill>
                  <a:schemeClr val="bg1"/>
                </a:solidFill>
              </a:rPr>
              <a:t>에 </a:t>
            </a:r>
            <a:r>
              <a:rPr lang="en-US" altLang="ko-KR" b="1" dirty="0">
                <a:solidFill>
                  <a:schemeClr val="bg1"/>
                </a:solidFill>
              </a:rPr>
              <a:t>Rotate</a:t>
            </a:r>
            <a:r>
              <a:rPr lang="ko-KR" altLang="en-US" b="1" dirty="0">
                <a:solidFill>
                  <a:schemeClr val="bg1"/>
                </a:solidFill>
              </a:rPr>
              <a:t>로 스톤을 회전 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또한 </a:t>
            </a:r>
            <a:r>
              <a:rPr lang="en-US" altLang="ko-KR" b="1" dirty="0" err="1">
                <a:solidFill>
                  <a:schemeClr val="bg1"/>
                </a:solidFill>
              </a:rPr>
              <a:t>OnTriggerEnter</a:t>
            </a:r>
            <a:r>
              <a:rPr lang="ko-KR" altLang="en-US" b="1" dirty="0">
                <a:solidFill>
                  <a:schemeClr val="bg1"/>
                </a:solidFill>
              </a:rPr>
              <a:t>에서 충돌이 발생한 오브젝트가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플레이어인 경우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StageStart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호출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스톤 없앰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스포너를</a:t>
            </a:r>
            <a:r>
              <a:rPr lang="ko-KR" altLang="en-US" b="1" dirty="0">
                <a:solidFill>
                  <a:schemeClr val="bg1"/>
                </a:solidFill>
              </a:rPr>
              <a:t> 활성화시킵니다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578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54561" y="95581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1)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3264639" y="1635141"/>
            <a:ext cx="1032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스톤이 사라지면서 호출되는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StageStart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해당 함수에선 </a:t>
            </a:r>
            <a:r>
              <a:rPr lang="en-US" altLang="ko-KR" b="1" dirty="0">
                <a:solidFill>
                  <a:schemeClr val="bg1"/>
                </a:solidFill>
              </a:rPr>
              <a:t>Walls</a:t>
            </a:r>
            <a:r>
              <a:rPr lang="ko-KR" altLang="en-US" b="1" dirty="0">
                <a:solidFill>
                  <a:schemeClr val="bg1"/>
                </a:solidFill>
              </a:rPr>
              <a:t> 배열의 오브젝트를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활성화 시키고 </a:t>
            </a:r>
            <a:r>
              <a:rPr lang="en-US" altLang="ko-KR" b="1" dirty="0">
                <a:solidFill>
                  <a:schemeClr val="bg1"/>
                </a:solidFill>
              </a:rPr>
              <a:t>Battle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코루틴을</a:t>
            </a:r>
            <a:r>
              <a:rPr lang="ko-KR" altLang="en-US" b="1" dirty="0">
                <a:solidFill>
                  <a:schemeClr val="bg1"/>
                </a:solidFill>
              </a:rPr>
              <a:t>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D618DB-4497-4502-87C9-C202AC88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152" y="1026833"/>
            <a:ext cx="3138719" cy="27779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61CA37-D2B9-4DFD-A014-FB65B516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9" y="1656712"/>
            <a:ext cx="2533650" cy="2562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5128C0-747A-4359-9467-7165D3717D2F}"/>
              </a:ext>
            </a:extLst>
          </p:cNvPr>
          <p:cNvSpPr txBox="1"/>
          <p:nvPr/>
        </p:nvSpPr>
        <p:spPr>
          <a:xfrm>
            <a:off x="8253147" y="3949206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배틀이</a:t>
            </a:r>
            <a:r>
              <a:rPr lang="ko-KR" altLang="en-US" b="1" dirty="0">
                <a:solidFill>
                  <a:schemeClr val="bg1"/>
                </a:solidFill>
              </a:rPr>
              <a:t> 시작되면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스테이지 앞 뒤로 벽으로 막힘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2B9A05-1AE6-46C8-B151-618E461E8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9" y="4565120"/>
            <a:ext cx="3138071" cy="15516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8F6DB2-424F-4FD6-BC44-A968FF3F7618}"/>
              </a:ext>
            </a:extLst>
          </p:cNvPr>
          <p:cNvSpPr txBox="1"/>
          <p:nvPr/>
        </p:nvSpPr>
        <p:spPr>
          <a:xfrm>
            <a:off x="3886200" y="5445512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Battle</a:t>
            </a:r>
            <a:r>
              <a:rPr lang="ko-KR" altLang="en-US" b="1" dirty="0">
                <a:solidFill>
                  <a:schemeClr val="bg1"/>
                </a:solidFill>
              </a:rPr>
              <a:t>에선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초마다 지금 진행중인 스테이지가 종료되었는지 확인합니다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종료되었다면 </a:t>
            </a:r>
            <a:r>
              <a:rPr lang="en-US" altLang="ko-KR" b="1" dirty="0" err="1">
                <a:solidFill>
                  <a:schemeClr val="bg1"/>
                </a:solidFill>
              </a:rPr>
              <a:t>StageEnd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함수를 호출하고 </a:t>
            </a:r>
            <a:r>
              <a:rPr lang="ko-KR" altLang="en-US" b="1" dirty="0" err="1">
                <a:solidFill>
                  <a:schemeClr val="bg1"/>
                </a:solidFill>
              </a:rPr>
              <a:t>코루틴을</a:t>
            </a:r>
            <a:r>
              <a:rPr lang="ko-KR" altLang="en-US" b="1" dirty="0">
                <a:solidFill>
                  <a:schemeClr val="bg1"/>
                </a:solidFill>
              </a:rPr>
              <a:t> 멈춥니다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78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77499" y="97388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1)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BEA9A-DEAB-46D8-B504-CBD25556A760}"/>
              </a:ext>
            </a:extLst>
          </p:cNvPr>
          <p:cNvSpPr txBox="1"/>
          <p:nvPr/>
        </p:nvSpPr>
        <p:spPr>
          <a:xfrm>
            <a:off x="642737" y="1604906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스톤이 사라지면서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활성화되는 </a:t>
            </a:r>
            <a:r>
              <a:rPr lang="en-US" altLang="ko-KR" b="1" dirty="0">
                <a:solidFill>
                  <a:schemeClr val="bg1"/>
                </a:solidFill>
              </a:rPr>
              <a:t>Spawner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>
                <a:solidFill>
                  <a:schemeClr val="bg1"/>
                </a:solidFill>
              </a:rPr>
              <a:t>Start</a:t>
            </a:r>
            <a:r>
              <a:rPr lang="ko-KR" altLang="en-US" b="1" dirty="0">
                <a:solidFill>
                  <a:schemeClr val="bg1"/>
                </a:solidFill>
              </a:rPr>
              <a:t>함수입니다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ECFFAB-8FE8-40E3-97BA-510EEA84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" y="2020481"/>
            <a:ext cx="3958006" cy="1067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552AF-3D65-4217-AF51-9CCAB256B5FC}"/>
              </a:ext>
            </a:extLst>
          </p:cNvPr>
          <p:cNvSpPr txBox="1"/>
          <p:nvPr/>
        </p:nvSpPr>
        <p:spPr>
          <a:xfrm>
            <a:off x="4600744" y="2043025"/>
            <a:ext cx="518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 스테이지 별 </a:t>
            </a:r>
            <a:r>
              <a:rPr lang="ko-KR" altLang="en-US" b="1" dirty="0" err="1">
                <a:solidFill>
                  <a:schemeClr val="bg1"/>
                </a:solidFill>
              </a:rPr>
              <a:t>스폰</a:t>
            </a:r>
            <a:r>
              <a:rPr lang="ko-KR" altLang="en-US" b="1" dirty="0">
                <a:solidFill>
                  <a:schemeClr val="bg1"/>
                </a:solidFill>
              </a:rPr>
              <a:t> 위치 변수 </a:t>
            </a:r>
            <a:r>
              <a:rPr lang="en-US" altLang="ko-KR" b="1" dirty="0">
                <a:solidFill>
                  <a:schemeClr val="bg1"/>
                </a:solidFill>
              </a:rPr>
              <a:t>points</a:t>
            </a:r>
            <a:r>
              <a:rPr lang="ko-KR" altLang="en-US" b="1" dirty="0">
                <a:solidFill>
                  <a:schemeClr val="bg1"/>
                </a:solidFill>
              </a:rPr>
              <a:t>를 만들고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보스 스테이지인 경우 보스 몬스터를 </a:t>
            </a:r>
            <a:r>
              <a:rPr lang="ko-KR" altLang="en-US" b="1" dirty="0" err="1">
                <a:solidFill>
                  <a:schemeClr val="bg1"/>
                </a:solidFill>
              </a:rPr>
              <a:t>스폰하고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spawnMonster</a:t>
            </a:r>
            <a:r>
              <a:rPr lang="ko-KR" altLang="en-US" b="1" dirty="0">
                <a:solidFill>
                  <a:schemeClr val="bg1"/>
                </a:solidFill>
              </a:rPr>
              <a:t>을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6C6304C-4082-44EC-B1F9-8F24ED32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7" y="3234115"/>
            <a:ext cx="4562189" cy="29959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F0B0C8-3EBC-4E75-B492-2116301FF811}"/>
              </a:ext>
            </a:extLst>
          </p:cNvPr>
          <p:cNvSpPr txBox="1"/>
          <p:nvPr/>
        </p:nvSpPr>
        <p:spPr>
          <a:xfrm>
            <a:off x="5204926" y="3900977"/>
            <a:ext cx="5185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spawnMonster</a:t>
            </a:r>
            <a:r>
              <a:rPr lang="ko-KR" altLang="en-US" b="1" dirty="0">
                <a:solidFill>
                  <a:schemeClr val="bg1"/>
                </a:solidFill>
              </a:rPr>
              <a:t>에선 몬스터를 소환합니다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소환마다 딜레이를 걸어주며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모든 적이 죽은 경우엔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isStageOver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설정합니다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여기 </a:t>
            </a:r>
            <a:r>
              <a:rPr lang="en-US" altLang="ko-KR" b="1" dirty="0" err="1">
                <a:solidFill>
                  <a:schemeClr val="bg1"/>
                </a:solidFill>
              </a:rPr>
              <a:t>isStageOver</a:t>
            </a:r>
            <a:r>
              <a:rPr lang="ko-KR" altLang="en-US" b="1" dirty="0">
                <a:solidFill>
                  <a:schemeClr val="bg1"/>
                </a:solidFill>
              </a:rPr>
              <a:t>가 </a:t>
            </a:r>
            <a:r>
              <a:rPr lang="en-US" altLang="ko-KR" b="1" dirty="0" err="1">
                <a:solidFill>
                  <a:schemeClr val="bg1"/>
                </a:solidFill>
              </a:rPr>
              <a:t>ture</a:t>
            </a:r>
            <a:r>
              <a:rPr lang="ko-KR" altLang="en-US" b="1" dirty="0">
                <a:solidFill>
                  <a:schemeClr val="bg1"/>
                </a:solidFill>
              </a:rPr>
              <a:t>가 되면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 매니저의 </a:t>
            </a:r>
            <a:r>
              <a:rPr lang="en-US" altLang="ko-KR" b="1" dirty="0" err="1">
                <a:solidFill>
                  <a:schemeClr val="bg1"/>
                </a:solidFill>
              </a:rPr>
              <a:t>StageEnd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가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941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1)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5428175" y="1781059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왼쪽 사진처럼 스테이지가 시작되면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몬스터가 랜덤 장소에서 </a:t>
            </a:r>
            <a:r>
              <a:rPr lang="ko-KR" altLang="en-US" b="1" dirty="0" err="1">
                <a:solidFill>
                  <a:schemeClr val="bg1"/>
                </a:solidFill>
              </a:rPr>
              <a:t>스폰되어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플레이어를 추적합니다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A47895-77CE-4C90-9BC0-3EC586E4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2" y="1759111"/>
            <a:ext cx="4477753" cy="1889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97F68A-D368-42D7-87DA-C4B7371E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2" y="3858569"/>
            <a:ext cx="6048854" cy="2255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7FB9C1-AB24-4CAE-985C-DBDBBF161214}"/>
              </a:ext>
            </a:extLst>
          </p:cNvPr>
          <p:cNvSpPr txBox="1"/>
          <p:nvPr/>
        </p:nvSpPr>
        <p:spPr>
          <a:xfrm>
            <a:off x="6987073" y="4636878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모든 몬스터를 제거하면 </a:t>
            </a:r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에서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StageEnd</a:t>
            </a:r>
            <a:r>
              <a:rPr lang="en-US" altLang="ko-KR" b="1" dirty="0">
                <a:solidFill>
                  <a:schemeClr val="bg1"/>
                </a:solidFill>
              </a:rPr>
              <a:t>()</a:t>
            </a:r>
            <a:r>
              <a:rPr lang="ko-KR" altLang="en-US" b="1" dirty="0">
                <a:solidFill>
                  <a:schemeClr val="bg1"/>
                </a:solidFill>
              </a:rPr>
              <a:t>함수가 호출되고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여기선 </a:t>
            </a:r>
            <a:r>
              <a:rPr lang="ko-KR" altLang="en-US" b="1" dirty="0" err="1">
                <a:solidFill>
                  <a:schemeClr val="bg1"/>
                </a:solidFill>
              </a:rPr>
              <a:t>막혀있던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벽을 비활성화 시키고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클리어 보상으로 </a:t>
            </a:r>
            <a:r>
              <a:rPr lang="ko-KR" altLang="en-US" b="1" dirty="0" err="1">
                <a:solidFill>
                  <a:schemeClr val="bg1"/>
                </a:solidFill>
              </a:rPr>
              <a:t>스탯</a:t>
            </a:r>
            <a:r>
              <a:rPr lang="ko-KR" altLang="en-US" b="1" dirty="0">
                <a:solidFill>
                  <a:schemeClr val="bg1"/>
                </a:solidFill>
              </a:rPr>
              <a:t> 아이템을 주고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FireWork</a:t>
            </a:r>
            <a:r>
              <a:rPr lang="ko-KR" altLang="en-US" b="1" dirty="0">
                <a:solidFill>
                  <a:schemeClr val="bg1"/>
                </a:solidFill>
              </a:rPr>
              <a:t>를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770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1, 2, 3)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947340" y="3549055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 err="1">
                <a:solidFill>
                  <a:schemeClr val="bg1"/>
                </a:solidFill>
              </a:rPr>
              <a:t>FireWork</a:t>
            </a:r>
            <a:r>
              <a:rPr lang="ko-KR" altLang="en-US" b="1" dirty="0">
                <a:solidFill>
                  <a:schemeClr val="bg1"/>
                </a:solidFill>
              </a:rPr>
              <a:t>에선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불꽃놀이를 활성화시키고 </a:t>
            </a:r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ko-KR" altLang="en-US" b="1" dirty="0">
                <a:solidFill>
                  <a:schemeClr val="bg1"/>
                </a:solidFill>
              </a:rPr>
              <a:t>초 대기 후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다시 비활성화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E34530-DF9B-43EB-A6A7-CC61F866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6" y="2906512"/>
            <a:ext cx="1900634" cy="3207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2ACDAD-DB51-488F-A0DE-88C16E0F2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93" y="1946465"/>
            <a:ext cx="5062127" cy="1545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7298E-23A1-409C-A242-9D2C453607BA}"/>
              </a:ext>
            </a:extLst>
          </p:cNvPr>
          <p:cNvSpPr txBox="1"/>
          <p:nvPr/>
        </p:nvSpPr>
        <p:spPr>
          <a:xfrm>
            <a:off x="6987073" y="5247921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 스테이지 클리어 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         보상 아이템과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불꽃놀이가 나옵니다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85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353243" y="94081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2)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7298E-23A1-409C-A242-9D2C453607BA}"/>
              </a:ext>
            </a:extLst>
          </p:cNvPr>
          <p:cNvSpPr txBox="1"/>
          <p:nvPr/>
        </p:nvSpPr>
        <p:spPr>
          <a:xfrm>
            <a:off x="2034074" y="4516239"/>
            <a:ext cx="870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는 사막 배경입니다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스테이지 스톤을 부수면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몬스터 </a:t>
            </a:r>
            <a:r>
              <a:rPr lang="en-US" altLang="ko-KR" b="1" dirty="0">
                <a:solidFill>
                  <a:schemeClr val="bg1"/>
                </a:solidFill>
              </a:rPr>
              <a:t>A, B</a:t>
            </a:r>
            <a:r>
              <a:rPr lang="ko-KR" altLang="en-US" b="1" dirty="0">
                <a:solidFill>
                  <a:schemeClr val="bg1"/>
                </a:solidFill>
              </a:rPr>
              <a:t>가 소환되어 플레이어를 공격합니다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6C31F-38B0-4FB8-8F8B-13FCFC9E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5" y="1913549"/>
            <a:ext cx="4217819" cy="2234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3BAE5-E491-430F-B326-37E3C5F5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63" y="1881190"/>
            <a:ext cx="4217819" cy="22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353243" y="94081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스테이지 </a:t>
            </a:r>
            <a:r>
              <a:rPr lang="en-US" altLang="ko-KR" sz="3200" b="1" dirty="0">
                <a:solidFill>
                  <a:schemeClr val="bg1"/>
                </a:solidFill>
              </a:rPr>
              <a:t>3)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7298E-23A1-409C-A242-9D2C453607BA}"/>
              </a:ext>
            </a:extLst>
          </p:cNvPr>
          <p:cNvSpPr txBox="1"/>
          <p:nvPr/>
        </p:nvSpPr>
        <p:spPr>
          <a:xfrm>
            <a:off x="2548423" y="4516239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</a:t>
            </a:r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는 미로 </a:t>
            </a:r>
            <a:r>
              <a:rPr lang="ko-KR" altLang="en-US" b="1" dirty="0" err="1">
                <a:solidFill>
                  <a:schemeClr val="bg1"/>
                </a:solidFill>
              </a:rPr>
              <a:t>맵입니다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미로 곳곳에 생성되는 몬스터 </a:t>
            </a:r>
            <a:r>
              <a:rPr lang="en-US" altLang="ko-KR" b="1" dirty="0">
                <a:solidFill>
                  <a:schemeClr val="bg1"/>
                </a:solidFill>
              </a:rPr>
              <a:t>A, B, C</a:t>
            </a:r>
            <a:r>
              <a:rPr lang="ko-KR" altLang="en-US" b="1" dirty="0">
                <a:solidFill>
                  <a:schemeClr val="bg1"/>
                </a:solidFill>
              </a:rPr>
              <a:t>를 죽이고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미로를 탈출해야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9FD9F-4EA3-4798-8836-423890E9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61" y="1922067"/>
            <a:ext cx="4876800" cy="2097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0A691E-7ADC-49B1-98C6-5A5571B5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1922068"/>
            <a:ext cx="3872825" cy="2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8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353243" y="94081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스테이지 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보스 스테이지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7298E-23A1-409C-A242-9D2C453607BA}"/>
              </a:ext>
            </a:extLst>
          </p:cNvPr>
          <p:cNvSpPr txBox="1"/>
          <p:nvPr/>
        </p:nvSpPr>
        <p:spPr>
          <a:xfrm>
            <a:off x="898356" y="4670595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 스테이지 스톤을 부수면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보스 몬스터가 출현하고 몬스터 </a:t>
            </a:r>
            <a:r>
              <a:rPr lang="en-US" altLang="ko-KR" b="1" dirty="0">
                <a:solidFill>
                  <a:schemeClr val="bg1"/>
                </a:solidFill>
              </a:rPr>
              <a:t>A, B, C</a:t>
            </a:r>
            <a:r>
              <a:rPr lang="ko-KR" altLang="en-US" b="1" dirty="0">
                <a:solidFill>
                  <a:schemeClr val="bg1"/>
                </a:solidFill>
              </a:rPr>
              <a:t>가 보조적으로 생성됩니다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게임 클리어를 위해선 보스 몬스터를 죽여야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25013A-5C71-4426-A7CE-7CF359DA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2" y="1688201"/>
            <a:ext cx="4976326" cy="2243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07AD6-BB50-4068-8F17-62BD1FE5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54" y="1688201"/>
            <a:ext cx="4305986" cy="2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1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36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시작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6422" y="1663393"/>
            <a:ext cx="1070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UI</a:t>
            </a:r>
            <a:r>
              <a:rPr lang="ko-KR" altLang="en-US" sz="1600" b="1" dirty="0">
                <a:solidFill>
                  <a:schemeClr val="bg1"/>
                </a:solidFill>
              </a:rPr>
              <a:t>는 게임 시작 화면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게임 중 화면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게임 클리어 화면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게임 오버 화면 총 </a:t>
            </a:r>
            <a:r>
              <a:rPr lang="en-US" altLang="ko-KR" sz="1600" b="1" dirty="0">
                <a:solidFill>
                  <a:schemeClr val="bg1"/>
                </a:solidFill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</a:rPr>
              <a:t>개의 캔버스에 배치됩니다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AB7114-F947-4590-8C4C-C8EE7E19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23" y="2069732"/>
            <a:ext cx="3952777" cy="2218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00E7B-28AA-48C7-ABE7-D8B7300D2C01}"/>
              </a:ext>
            </a:extLst>
          </p:cNvPr>
          <p:cNvSpPr txBox="1"/>
          <p:nvPr/>
        </p:nvSpPr>
        <p:spPr>
          <a:xfrm>
            <a:off x="4950767" y="2077452"/>
            <a:ext cx="664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먼저 게임 시작 화면에선 타이틀 로고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게임 시작 버튼이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배치되었습니다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A9CD6-7376-4826-86C9-FD53C3B1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23" y="4423737"/>
            <a:ext cx="3952777" cy="734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73713C-1390-45A4-96A1-1975918BB826}"/>
              </a:ext>
            </a:extLst>
          </p:cNvPr>
          <p:cNvSpPr txBox="1"/>
          <p:nvPr/>
        </p:nvSpPr>
        <p:spPr>
          <a:xfrm>
            <a:off x="4950767" y="4374156"/>
            <a:ext cx="664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 시작 버튼의 </a:t>
            </a:r>
            <a:r>
              <a:rPr lang="en-US" altLang="ko-KR" b="1" dirty="0" err="1">
                <a:solidFill>
                  <a:schemeClr val="bg1"/>
                </a:solidFill>
              </a:rPr>
              <a:t>OnClick</a:t>
            </a:r>
            <a:r>
              <a:rPr lang="en-US" altLang="ko-KR" b="1" dirty="0">
                <a:solidFill>
                  <a:schemeClr val="bg1"/>
                </a:solidFill>
              </a:rPr>
              <a:t>() </a:t>
            </a:r>
            <a:r>
              <a:rPr lang="ko-KR" altLang="en-US" b="1" dirty="0" err="1">
                <a:solidFill>
                  <a:schemeClr val="bg1"/>
                </a:solidFill>
              </a:rPr>
              <a:t>리스너에선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에 </a:t>
            </a:r>
            <a:r>
              <a:rPr lang="en-US" altLang="ko-KR" b="1" dirty="0" err="1">
                <a:solidFill>
                  <a:schemeClr val="bg1"/>
                </a:solidFill>
              </a:rPr>
              <a:t>GameStart</a:t>
            </a:r>
            <a:r>
              <a:rPr lang="en-US" altLang="ko-KR" b="1" dirty="0">
                <a:solidFill>
                  <a:schemeClr val="bg1"/>
                </a:solidFill>
              </a:rPr>
              <a:t>() </a:t>
            </a:r>
            <a:r>
              <a:rPr lang="ko-KR" altLang="en-US" b="1" dirty="0">
                <a:solidFill>
                  <a:schemeClr val="bg1"/>
                </a:solidFill>
              </a:rPr>
              <a:t>함수가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393D5-1AB4-4EE4-A52A-D6E6C4E76F60}"/>
              </a:ext>
            </a:extLst>
          </p:cNvPr>
          <p:cNvSpPr txBox="1"/>
          <p:nvPr/>
        </p:nvSpPr>
        <p:spPr>
          <a:xfrm>
            <a:off x="924023" y="5391625"/>
            <a:ext cx="664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GameStart</a:t>
            </a:r>
            <a:r>
              <a:rPr lang="ko-KR" altLang="en-US" b="1" dirty="0">
                <a:solidFill>
                  <a:schemeClr val="bg1"/>
                </a:solidFill>
              </a:rPr>
              <a:t>에선 게임 시작 화면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카메라를 비활성화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 중 화면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카메라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플레이어를 활성화시킵니다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79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002768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11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8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r>
              <a:rPr lang="en-US" altLang="ko-KR" sz="3200" b="1" dirty="0">
                <a:solidFill>
                  <a:schemeClr val="bg1"/>
                </a:solidFill>
              </a:rPr>
              <a:t>~ 11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25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639352" y="1727692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 움직임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무기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맵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적 </a:t>
            </a:r>
            <a:r>
              <a:rPr lang="ko-KR" altLang="en-US" b="1" dirty="0" err="1">
                <a:solidFill>
                  <a:schemeClr val="bg1"/>
                </a:solidFill>
              </a:rPr>
              <a:t>프리팹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아이템 등 기본적인 게임 틀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3E21F-A5ED-4BCF-ABE6-43E28F24A55D}"/>
              </a:ext>
            </a:extLst>
          </p:cNvPr>
          <p:cNvSpPr txBox="1"/>
          <p:nvPr/>
        </p:nvSpPr>
        <p:spPr>
          <a:xfrm>
            <a:off x="8150876" y="5136351"/>
            <a:ext cx="2153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&lt;</a:t>
            </a:r>
            <a:r>
              <a:rPr lang="ko-KR" altLang="en-US" sz="1200" b="1" dirty="0">
                <a:solidFill>
                  <a:schemeClr val="bg1"/>
                </a:solidFill>
              </a:rPr>
              <a:t>프로젝트 </a:t>
            </a:r>
            <a:r>
              <a:rPr lang="ko-KR" altLang="en-US" sz="12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1200" b="1" dirty="0">
                <a:solidFill>
                  <a:schemeClr val="bg1"/>
                </a:solidFill>
              </a:rPr>
              <a:t> 주소</a:t>
            </a:r>
            <a:r>
              <a:rPr lang="en-US" altLang="ko-KR" sz="1200" b="1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94CEB-F0FD-4B31-95BB-A6365B39209C}"/>
              </a:ext>
            </a:extLst>
          </p:cNvPr>
          <p:cNvSpPr txBox="1"/>
          <p:nvPr/>
        </p:nvSpPr>
        <p:spPr>
          <a:xfrm>
            <a:off x="586802" y="2237173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11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25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r>
              <a:rPr lang="en-US" altLang="ko-KR" sz="3200" b="1" dirty="0">
                <a:solidFill>
                  <a:schemeClr val="bg1"/>
                </a:solidFill>
              </a:rPr>
              <a:t>~ 12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9DC4F-5D96-4A45-8472-4F93745A02C9}"/>
              </a:ext>
            </a:extLst>
          </p:cNvPr>
          <p:cNvSpPr txBox="1"/>
          <p:nvPr/>
        </p:nvSpPr>
        <p:spPr>
          <a:xfrm>
            <a:off x="1562044" y="2962097"/>
            <a:ext cx="653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전체적인 수정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사운드 설정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 등 부가적인 기능 추가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90FCF-FFCF-4550-B56E-C450EE9371BA}"/>
              </a:ext>
            </a:extLst>
          </p:cNvPr>
          <p:cNvSpPr txBox="1"/>
          <p:nvPr/>
        </p:nvSpPr>
        <p:spPr>
          <a:xfrm>
            <a:off x="664111" y="363372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12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r>
              <a:rPr lang="en-US" altLang="ko-KR" sz="3200" b="1" dirty="0">
                <a:solidFill>
                  <a:schemeClr val="bg1"/>
                </a:solidFill>
              </a:rPr>
              <a:t>~ 12</a:t>
            </a:r>
            <a:r>
              <a:rPr lang="ko-KR" altLang="en-US" sz="3200" b="1" dirty="0">
                <a:solidFill>
                  <a:schemeClr val="bg1"/>
                </a:solidFill>
              </a:rPr>
              <a:t>월 </a:t>
            </a:r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r>
              <a:rPr lang="ko-KR" altLang="en-US" sz="3200" b="1" dirty="0">
                <a:solidFill>
                  <a:schemeClr val="bg1"/>
                </a:solidFill>
              </a:rPr>
              <a:t>일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ED19A-4FCA-4D66-9673-9D24008CB527}"/>
              </a:ext>
            </a:extLst>
          </p:cNvPr>
          <p:cNvSpPr txBox="1"/>
          <p:nvPr/>
        </p:nvSpPr>
        <p:spPr>
          <a:xfrm>
            <a:off x="1639352" y="4358650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발표 자료 제작 및 필요한 부분 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A248C2-66B4-46CD-A95F-9978F77F0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82" y="2423196"/>
            <a:ext cx="2643125" cy="2643125"/>
          </a:xfrm>
          <a:prstGeom prst="rect">
            <a:avLst/>
          </a:prstGeom>
        </p:spPr>
      </p:pic>
      <p:sp>
        <p:nvSpPr>
          <p:cNvPr id="20" name="TextBox 19">
            <a:hlinkClick r:id="rId4"/>
            <a:extLst>
              <a:ext uri="{FF2B5EF4-FFF2-40B4-BE49-F238E27FC236}">
                <a16:creationId xmlns:a16="http://schemas.microsoft.com/office/drawing/2014/main" id="{E8998268-E86A-457C-B855-EC23A9A2A658}"/>
              </a:ext>
            </a:extLst>
          </p:cNvPr>
          <p:cNvSpPr txBox="1"/>
          <p:nvPr/>
        </p:nvSpPr>
        <p:spPr>
          <a:xfrm>
            <a:off x="8222412" y="5392493"/>
            <a:ext cx="363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https://github.com/whdrjs2626/unity-roguelike-game-project</a:t>
            </a:r>
          </a:p>
        </p:txBody>
      </p:sp>
    </p:spTree>
    <p:extLst>
      <p:ext uri="{BB962C8B-B14F-4D97-AF65-F5344CB8AC3E}">
        <p14:creationId xmlns:p14="http://schemas.microsoft.com/office/powerpoint/2010/main" val="252975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36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게임 중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23220" y="1604906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 중 화면의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는 점수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시간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스테이지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플레이어 상태 정보가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7B69A4-8075-4A22-92CB-BF94E55F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15" y="2398424"/>
            <a:ext cx="5982609" cy="3354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47749-10E5-444E-9B6C-6097B3D071A5}"/>
              </a:ext>
            </a:extLst>
          </p:cNvPr>
          <p:cNvSpPr txBox="1"/>
          <p:nvPr/>
        </p:nvSpPr>
        <p:spPr>
          <a:xfrm>
            <a:off x="5523077" y="2148126"/>
            <a:ext cx="216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시간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493FF-B7FD-4E6A-ADD8-D3A53BD9EC34}"/>
              </a:ext>
            </a:extLst>
          </p:cNvPr>
          <p:cNvSpPr txBox="1"/>
          <p:nvPr/>
        </p:nvSpPr>
        <p:spPr>
          <a:xfrm>
            <a:off x="2741777" y="2190753"/>
            <a:ext cx="216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점수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F834D-518A-4D97-9BC9-C5EA3468F84D}"/>
              </a:ext>
            </a:extLst>
          </p:cNvPr>
          <p:cNvSpPr txBox="1"/>
          <p:nvPr/>
        </p:nvSpPr>
        <p:spPr>
          <a:xfrm>
            <a:off x="8009102" y="2119387"/>
            <a:ext cx="216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스테이지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D5020-9A5F-42D8-947D-35217CE73BE3}"/>
              </a:ext>
            </a:extLst>
          </p:cNvPr>
          <p:cNvSpPr txBox="1"/>
          <p:nvPr/>
        </p:nvSpPr>
        <p:spPr>
          <a:xfrm>
            <a:off x="2741776" y="5756787"/>
            <a:ext cx="322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플레이어 상태 </a:t>
            </a:r>
            <a:r>
              <a:rPr lang="en-US" altLang="ko-KR" sz="1400" b="1" dirty="0">
                <a:solidFill>
                  <a:schemeClr val="bg1"/>
                </a:solidFill>
              </a:rPr>
              <a:t>– </a:t>
            </a:r>
            <a:r>
              <a:rPr lang="ko-KR" altLang="en-US" sz="1400" b="1" dirty="0">
                <a:solidFill>
                  <a:schemeClr val="bg1"/>
                </a:solidFill>
              </a:rPr>
              <a:t>체력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탄약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돈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대시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0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36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게임 중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2357437" y="1608794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 중 변경되는 값들이 즉시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에 반영됩니다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B353B-D0BC-4F76-9C62-0479BA98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3921522"/>
            <a:ext cx="2219325" cy="1238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35D67E-2C99-4E7D-97B1-86CFFA3C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1615661"/>
            <a:ext cx="1304925" cy="3714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6DC8C8-8042-4560-B720-9CBD8488D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2242183"/>
            <a:ext cx="1866900" cy="4476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A0B9ED1-3DD3-473A-B6F0-E07BDC964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7" y="2959680"/>
            <a:ext cx="1343025" cy="4000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75B8F36-D87C-41B2-8419-9BB84FC94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262" y="3921522"/>
            <a:ext cx="2171700" cy="3905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B485BBE-9DC7-49EF-9A95-82FC4E8CB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7987" y="3921522"/>
            <a:ext cx="2809875" cy="3905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91A8F5-C53A-4F8A-8E39-6BC0772AAB86}"/>
              </a:ext>
            </a:extLst>
          </p:cNvPr>
          <p:cNvSpPr txBox="1"/>
          <p:nvPr/>
        </p:nvSpPr>
        <p:spPr>
          <a:xfrm>
            <a:off x="757237" y="5352232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 상태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값도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에 실시간으로 반영되어 변경됩니다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FE9FBF-DA3F-4B35-A7E7-7A32D88BDF1E}"/>
              </a:ext>
            </a:extLst>
          </p:cNvPr>
          <p:cNvSpPr txBox="1"/>
          <p:nvPr/>
        </p:nvSpPr>
        <p:spPr>
          <a:xfrm>
            <a:off x="4757062" y="4403100"/>
            <a:ext cx="28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대시는 사용 시 한 칸 없어지고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충전 시 다시 채워집니다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45BE91-21F4-4490-BF29-723DD65D14EF}"/>
              </a:ext>
            </a:extLst>
          </p:cNvPr>
          <p:cNvSpPr txBox="1"/>
          <p:nvPr/>
        </p:nvSpPr>
        <p:spPr>
          <a:xfrm>
            <a:off x="8347987" y="4412097"/>
            <a:ext cx="3920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대시 증가 아이템을 먹으면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1400" b="1" dirty="0">
                <a:solidFill>
                  <a:schemeClr val="bg1"/>
                </a:solidFill>
              </a:rPr>
              <a:t>대시 최대 횟수가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>
                <a:solidFill>
                  <a:schemeClr val="bg1"/>
                </a:solidFill>
              </a:rPr>
              <a:t>개로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증가합니다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2761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836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게임 중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031417" y="3853530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보스가 출현하면 동시에 보스 체력 바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가 뜹니다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보스 체력 바는 빨간색 바 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흰색 바 이미지로 구성되어 있으며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빨간색 바 이미지는 보스의 현재 체력에 비례하여 </a:t>
            </a:r>
            <a:r>
              <a:rPr lang="en-US" altLang="ko-KR" b="1" dirty="0">
                <a:solidFill>
                  <a:schemeClr val="bg1"/>
                </a:solidFill>
              </a:rPr>
              <a:t>Scale</a:t>
            </a:r>
            <a:r>
              <a:rPr lang="ko-KR" altLang="en-US" b="1" dirty="0">
                <a:solidFill>
                  <a:schemeClr val="bg1"/>
                </a:solidFill>
              </a:rPr>
              <a:t>을 조정하여 줄어듭니다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B98285-EA9A-422D-A3CA-0C9231FF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9" y="1863649"/>
            <a:ext cx="4810125" cy="149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4BE0D-98B8-4832-A5F8-B082A686E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66" y="2611361"/>
            <a:ext cx="49244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85345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게임 오버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6110194" y="1588091"/>
            <a:ext cx="57600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체력이 </a:t>
            </a:r>
            <a:r>
              <a:rPr lang="en-US" altLang="ko-KR" b="1" dirty="0">
                <a:solidFill>
                  <a:schemeClr val="bg1"/>
                </a:solidFill>
              </a:rPr>
              <a:t>0 </a:t>
            </a:r>
            <a:r>
              <a:rPr lang="ko-KR" altLang="en-US" b="1" dirty="0">
                <a:solidFill>
                  <a:schemeClr val="bg1"/>
                </a:solidFill>
              </a:rPr>
              <a:t>이하가 되면 </a:t>
            </a:r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GameOver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함수를 호출합니다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GameOver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함수에선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 중 화면을 비활성화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게임 오버 화면을 활성화합니다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 오버 화면엔 게임 오버 텍스트와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현재까지 얻은 점수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재시작 버튼이 배치되어 있습니다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68A668-4EA3-4950-90B9-1E6ACD4D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70" y="1565889"/>
            <a:ext cx="5337729" cy="2988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DB5D7D-608C-4E84-A72F-2D9F5A46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70" y="4841120"/>
            <a:ext cx="3386908" cy="9065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8C4A4D-C777-46AF-BC5C-79D6B6570600}"/>
              </a:ext>
            </a:extLst>
          </p:cNvPr>
          <p:cNvSpPr txBox="1"/>
          <p:nvPr/>
        </p:nvSpPr>
        <p:spPr>
          <a:xfrm>
            <a:off x="4145178" y="4841120"/>
            <a:ext cx="7556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재시작 버튼의 </a:t>
            </a:r>
            <a:r>
              <a:rPr lang="en-US" altLang="ko-KR" b="1" dirty="0" err="1">
                <a:solidFill>
                  <a:schemeClr val="bg1"/>
                </a:solidFill>
              </a:rPr>
              <a:t>OnClick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리스너에선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Restart </a:t>
            </a:r>
            <a:r>
              <a:rPr lang="ko-KR" altLang="en-US" b="1" dirty="0">
                <a:solidFill>
                  <a:schemeClr val="bg1"/>
                </a:solidFill>
              </a:rPr>
              <a:t>함수가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해당 함수에선 </a:t>
            </a:r>
            <a:r>
              <a:rPr lang="en-US" altLang="ko-KR" b="1" dirty="0">
                <a:solidFill>
                  <a:schemeClr val="bg1"/>
                </a:solidFill>
              </a:rPr>
              <a:t>Scene</a:t>
            </a:r>
            <a:r>
              <a:rPr lang="ko-KR" altLang="en-US" b="1" dirty="0">
                <a:solidFill>
                  <a:schemeClr val="bg1"/>
                </a:solidFill>
              </a:rPr>
              <a:t>을 다시 </a:t>
            </a:r>
            <a:r>
              <a:rPr lang="ko-KR" altLang="en-US" b="1" dirty="0" err="1">
                <a:solidFill>
                  <a:schemeClr val="bg1"/>
                </a:solidFill>
              </a:rPr>
              <a:t>로드합니다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68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85345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</a:rPr>
              <a:t>구현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게임 클리어 화면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6095999" y="2030264"/>
            <a:ext cx="57600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플레이어가 보스 몬스터를 죽이면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 중 화면이 비활성화되고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즉시 게임 클리어 화면이 뜹니다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클리어 화면엔 왕관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승리 글귀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점수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재시작 버튼이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 재시작 버튼도 게임 오버 화면의 재시작 버튼과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같은 동작을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22A5DC-0ACB-4845-BFE8-FE0B3336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1" y="2030264"/>
            <a:ext cx="5307627" cy="29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9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909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상점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95229" y="2020404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상점은 마을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스테이지 사이에 배치됩니다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건물 오브젝트</a:t>
            </a:r>
            <a:r>
              <a:rPr lang="en-US" altLang="ko-KR" b="1" dirty="0">
                <a:solidFill>
                  <a:schemeClr val="bg1"/>
                </a:solidFill>
              </a:rPr>
              <a:t>, SHOP </a:t>
            </a:r>
            <a:r>
              <a:rPr lang="ko-KR" altLang="en-US" b="1" dirty="0">
                <a:solidFill>
                  <a:schemeClr val="bg1"/>
                </a:solidFill>
              </a:rPr>
              <a:t>텍스트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원형 이펙트로 이루어져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이 원형 이펙트에서 </a:t>
            </a:r>
            <a:r>
              <a:rPr lang="en-US" altLang="ko-KR" b="1" dirty="0">
                <a:solidFill>
                  <a:schemeClr val="bg1"/>
                </a:solidFill>
              </a:rPr>
              <a:t>E </a:t>
            </a:r>
            <a:r>
              <a:rPr lang="ko-KR" altLang="en-US" b="1" dirty="0">
                <a:solidFill>
                  <a:schemeClr val="bg1"/>
                </a:solidFill>
              </a:rPr>
              <a:t>버튼을 누르면 상점에 들어가집니다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755E9D-FDE0-476A-9F7F-8D33FB5A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90" y="990973"/>
            <a:ext cx="3730203" cy="3478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D9FC54-78B2-4C69-99C9-2AC580B1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29" y="3175652"/>
            <a:ext cx="536257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FB905-B40F-4D5D-B5BD-9FE34FC38FCD}"/>
              </a:ext>
            </a:extLst>
          </p:cNvPr>
          <p:cNvSpPr txBox="1"/>
          <p:nvPr/>
        </p:nvSpPr>
        <p:spPr>
          <a:xfrm>
            <a:off x="795229" y="4646326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플레이어의 상호작용 함수 내의 조건문입니다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상호작용하는 상점의 </a:t>
            </a:r>
            <a:r>
              <a:rPr lang="en-US" altLang="ko-KR" b="1" dirty="0">
                <a:solidFill>
                  <a:schemeClr val="bg1"/>
                </a:solidFill>
              </a:rPr>
              <a:t>Enter</a:t>
            </a:r>
            <a:r>
              <a:rPr lang="ko-KR" altLang="en-US" b="1" dirty="0">
                <a:solidFill>
                  <a:schemeClr val="bg1"/>
                </a:solidFill>
              </a:rPr>
              <a:t>함수를 호출하고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상점 이용중임을 알리는 </a:t>
            </a:r>
            <a:r>
              <a:rPr lang="en-US" altLang="ko-KR" b="1" dirty="0" err="1">
                <a:solidFill>
                  <a:schemeClr val="bg1"/>
                </a:solidFill>
              </a:rPr>
              <a:t>isShop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ko-KR" altLang="en-US" b="1" dirty="0">
                <a:solidFill>
                  <a:schemeClr val="bg1"/>
                </a:solidFill>
              </a:rPr>
              <a:t>로 변경합니다</a:t>
            </a:r>
            <a:r>
              <a:rPr lang="en-US" altLang="ko-KR" b="1" dirty="0">
                <a:solidFill>
                  <a:schemeClr val="bg1"/>
                </a:solidFill>
              </a:rPr>
              <a:t>. (</a:t>
            </a:r>
            <a:r>
              <a:rPr lang="ko-KR" altLang="en-US" b="1" dirty="0">
                <a:solidFill>
                  <a:schemeClr val="bg1"/>
                </a:solidFill>
              </a:rPr>
              <a:t>이동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 불가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9709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90974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상점 구현</a:t>
            </a:r>
            <a:r>
              <a:rPr lang="en-US" altLang="ko-KR" sz="3200" b="1" dirty="0">
                <a:solidFill>
                  <a:schemeClr val="bg1"/>
                </a:solidFill>
              </a:rPr>
              <a:t>(UI)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44774" y="1640745"/>
            <a:ext cx="10323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상점의 </a:t>
            </a:r>
            <a:r>
              <a:rPr lang="en-US" altLang="ko-KR" b="1" dirty="0">
                <a:solidFill>
                  <a:schemeClr val="bg1"/>
                </a:solidFill>
              </a:rPr>
              <a:t>Enter</a:t>
            </a:r>
            <a:r>
              <a:rPr lang="ko-KR" altLang="en-US" b="1" dirty="0">
                <a:solidFill>
                  <a:schemeClr val="bg1"/>
                </a:solidFill>
              </a:rPr>
              <a:t>함수에선 상점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를 띄웁니다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상점엔 체력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공격력 증가 아이템을 판매합니다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각 버튼의 클릭 </a:t>
            </a:r>
            <a:r>
              <a:rPr lang="ko-KR" altLang="en-US" b="1" dirty="0" err="1">
                <a:solidFill>
                  <a:schemeClr val="bg1"/>
                </a:solidFill>
              </a:rPr>
              <a:t>리스너로</a:t>
            </a:r>
            <a:r>
              <a:rPr lang="ko-KR" altLang="en-US" b="1" dirty="0">
                <a:solidFill>
                  <a:schemeClr val="bg1"/>
                </a:solidFill>
              </a:rPr>
              <a:t> 설정된 함수에서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플레이어의 체력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공격력을 증가시키고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보유 금액을 감소시킵니다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FB905-B40F-4D5D-B5BD-9FE34FC38FCD}"/>
              </a:ext>
            </a:extLst>
          </p:cNvPr>
          <p:cNvSpPr txBox="1"/>
          <p:nvPr/>
        </p:nvSpPr>
        <p:spPr>
          <a:xfrm>
            <a:off x="744774" y="5307623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보유 금액이 부족한 경우에는 </a:t>
            </a:r>
            <a:r>
              <a:rPr lang="en-US" altLang="ko-KR" b="1" dirty="0">
                <a:solidFill>
                  <a:schemeClr val="bg1"/>
                </a:solidFill>
              </a:rPr>
              <a:t>Message </a:t>
            </a:r>
            <a:r>
              <a:rPr lang="ko-KR" altLang="en-US" b="1" dirty="0" err="1">
                <a:solidFill>
                  <a:schemeClr val="bg1"/>
                </a:solidFill>
              </a:rPr>
              <a:t>코루틴이</a:t>
            </a:r>
            <a:r>
              <a:rPr lang="ko-KR" altLang="en-US" b="1" dirty="0">
                <a:solidFill>
                  <a:schemeClr val="bg1"/>
                </a:solidFill>
              </a:rPr>
              <a:t> 호출됩니다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해당 함수에선 돈이 부족하다는 메시지를 띄우고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초 뒤 없앱니다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C1B03-97C2-4160-8CE9-B675734A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471" y="942494"/>
            <a:ext cx="3692204" cy="1949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0E5305-C63D-45F1-8DAB-9D827CCD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63" y="4108798"/>
            <a:ext cx="3181350" cy="1000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C824E6-283F-4D46-AC34-E8870ECC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471" y="3198759"/>
            <a:ext cx="3692204" cy="19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7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사운드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4652271" y="2176847"/>
            <a:ext cx="600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각종 사운드는 필요한 </a:t>
            </a:r>
            <a:r>
              <a:rPr lang="en-US" altLang="ko-KR" b="1" dirty="0">
                <a:solidFill>
                  <a:schemeClr val="bg1"/>
                </a:solidFill>
              </a:rPr>
              <a:t>public </a:t>
            </a:r>
            <a:r>
              <a:rPr lang="ko-KR" altLang="en-US" b="1" dirty="0">
                <a:solidFill>
                  <a:schemeClr val="bg1"/>
                </a:solidFill>
              </a:rPr>
              <a:t>변수에 연결하고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92708B-9C25-461E-9F02-6E7E35BA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24" y="1926534"/>
            <a:ext cx="3447051" cy="3022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0342B1-C2A4-4013-8731-36041614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271" y="2730155"/>
            <a:ext cx="6424305" cy="286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F2BB9E-E9C2-442C-BEE5-085902DC25C5}"/>
              </a:ext>
            </a:extLst>
          </p:cNvPr>
          <p:cNvSpPr txBox="1"/>
          <p:nvPr/>
        </p:nvSpPr>
        <p:spPr>
          <a:xfrm>
            <a:off x="4652271" y="3189001"/>
            <a:ext cx="600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해당 사운드를 필요한 상황에 재생시킵니다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765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BGM</a:t>
            </a:r>
            <a:r>
              <a:rPr lang="ko-KR" altLang="en-US" sz="3200" b="1" dirty="0">
                <a:solidFill>
                  <a:schemeClr val="bg1"/>
                </a:solidFill>
              </a:rPr>
              <a:t> 구현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664111" y="1773724"/>
            <a:ext cx="720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BGM</a:t>
            </a:r>
            <a:r>
              <a:rPr lang="ko-KR" altLang="en-US" b="1" dirty="0">
                <a:solidFill>
                  <a:schemeClr val="bg1"/>
                </a:solidFill>
              </a:rPr>
              <a:t>은 </a:t>
            </a:r>
            <a:r>
              <a:rPr lang="en-US" altLang="ko-KR" b="1" dirty="0" err="1">
                <a:solidFill>
                  <a:schemeClr val="bg1"/>
                </a:solidFill>
              </a:rPr>
              <a:t>GameManager</a:t>
            </a:r>
            <a:r>
              <a:rPr lang="ko-KR" altLang="en-US" b="1" dirty="0">
                <a:solidFill>
                  <a:schemeClr val="bg1"/>
                </a:solidFill>
              </a:rPr>
              <a:t>에 </a:t>
            </a:r>
            <a:r>
              <a:rPr lang="en-US" altLang="ko-KR" b="1" dirty="0" err="1">
                <a:solidFill>
                  <a:schemeClr val="bg1"/>
                </a:solidFill>
              </a:rPr>
              <a:t>AudioSource</a:t>
            </a:r>
            <a:r>
              <a:rPr lang="en-US" altLang="ko-KR" b="1" dirty="0">
                <a:solidFill>
                  <a:schemeClr val="bg1"/>
                </a:solidFill>
              </a:rPr>
              <a:t> Component</a:t>
            </a:r>
            <a:r>
              <a:rPr lang="ko-KR" altLang="en-US" b="1" dirty="0">
                <a:solidFill>
                  <a:schemeClr val="bg1"/>
                </a:solidFill>
              </a:rPr>
              <a:t>를 추가하고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AudioClip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배열로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개의 음악 파일을 사용해 재생하도록 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F2BB9E-E9C2-442C-BEE5-085902DC25C5}"/>
              </a:ext>
            </a:extLst>
          </p:cNvPr>
          <p:cNvSpPr txBox="1"/>
          <p:nvPr/>
        </p:nvSpPr>
        <p:spPr>
          <a:xfrm>
            <a:off x="5449939" y="2607840"/>
            <a:ext cx="600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게임이 실행되면 첫번째 음악이 재생되고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스테이지가 시작할 때 마다 왼쪽의 </a:t>
            </a:r>
            <a:r>
              <a:rPr lang="ko-KR" altLang="en-US" b="1" dirty="0" err="1">
                <a:solidFill>
                  <a:schemeClr val="bg1"/>
                </a:solidFill>
              </a:rPr>
              <a:t>코루틴을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실행시켜 </a:t>
            </a:r>
            <a:r>
              <a:rPr lang="en-US" altLang="ko-KR" b="1" dirty="0">
                <a:solidFill>
                  <a:schemeClr val="bg1"/>
                </a:solidFill>
              </a:rPr>
              <a:t>BGM</a:t>
            </a:r>
            <a:r>
              <a:rPr lang="ko-KR" altLang="en-US" b="1" dirty="0">
                <a:solidFill>
                  <a:schemeClr val="bg1"/>
                </a:solidFill>
              </a:rPr>
              <a:t>을 변경하였습니다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EBDEC-A588-4AD2-A206-132DE169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1" y="2607840"/>
            <a:ext cx="4713178" cy="16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86829" y="1094440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벽을 통과함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2274838"/>
            <a:ext cx="10323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여기서 벽이란 실제 벽 뿐만 아니라 모든 오브젝트를 의미합니다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원래는 통과되면 안되는데 이동속도가 증가하는 경우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플레이어가 벽을 뚫고 지나가는 문제가 생겼습니다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이는 스테이지 사이에 존재하는 벽을 뚫어서 몬스터를 다 잡지 않고도 다음 스테이지로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넘어갈 수 있게 되거나 지형인 </a:t>
            </a:r>
            <a:r>
              <a:rPr lang="en-US" altLang="ko-KR" b="1" dirty="0">
                <a:solidFill>
                  <a:schemeClr val="bg1"/>
                </a:solidFill>
              </a:rPr>
              <a:t>Terrain</a:t>
            </a:r>
            <a:r>
              <a:rPr lang="ko-KR" altLang="en-US" b="1" dirty="0">
                <a:solidFill>
                  <a:schemeClr val="bg1"/>
                </a:solidFill>
              </a:rPr>
              <a:t>을 뚫고 낙하하는 등 큰 문제가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이를 고치기 위해서 다양한 방법을 시도하고 실패하다가 결국 성공하였습니다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91690B-9CD5-4FF7-9397-E56CB5C6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2" y="1317845"/>
            <a:ext cx="3357125" cy="18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1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2170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플레이어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1760992"/>
            <a:ext cx="10323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현재 체력</a:t>
            </a:r>
            <a:r>
              <a:rPr lang="en-US" altLang="ko-KR" b="1" dirty="0">
                <a:solidFill>
                  <a:schemeClr val="bg1"/>
                </a:solidFill>
              </a:rPr>
              <a:t>(Cur Ammo)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최대 체력</a:t>
            </a:r>
            <a:r>
              <a:rPr lang="en-US" altLang="ko-KR" b="1" dirty="0">
                <a:solidFill>
                  <a:schemeClr val="bg1"/>
                </a:solidFill>
              </a:rPr>
              <a:t>(Max Ammo)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현재 대시 가능 횟수</a:t>
            </a:r>
            <a:r>
              <a:rPr lang="en-US" altLang="ko-KR" b="1" dirty="0">
                <a:solidFill>
                  <a:schemeClr val="bg1"/>
                </a:solidFill>
              </a:rPr>
              <a:t>(Dash Count)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최대 대시 횟수 </a:t>
            </a:r>
            <a:r>
              <a:rPr lang="en-US" altLang="ko-KR" b="1" dirty="0">
                <a:solidFill>
                  <a:schemeClr val="bg1"/>
                </a:solidFill>
              </a:rPr>
              <a:t>(Max Dash Count)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돈</a:t>
            </a:r>
            <a:r>
              <a:rPr lang="en-US" altLang="ko-KR" b="1" dirty="0">
                <a:solidFill>
                  <a:schemeClr val="bg1"/>
                </a:solidFill>
              </a:rPr>
              <a:t>(Coin)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탄약</a:t>
            </a:r>
            <a:r>
              <a:rPr lang="en-US" altLang="ko-KR" b="1" dirty="0">
                <a:solidFill>
                  <a:schemeClr val="bg1"/>
                </a:solidFill>
              </a:rPr>
              <a:t>(Cur Ammo)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한 탄창의 탄약 수</a:t>
            </a:r>
            <a:r>
              <a:rPr lang="en-US" altLang="ko-KR" b="1" dirty="0">
                <a:solidFill>
                  <a:schemeClr val="bg1"/>
                </a:solidFill>
              </a:rPr>
              <a:t>(Ammo)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보유한 탄약 개수</a:t>
            </a:r>
            <a:r>
              <a:rPr lang="en-US" altLang="ko-KR" b="1" dirty="0">
                <a:solidFill>
                  <a:schemeClr val="bg1"/>
                </a:solidFill>
              </a:rPr>
              <a:t>(Max Ammo)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점수</a:t>
            </a:r>
            <a:r>
              <a:rPr lang="en-US" altLang="ko-KR" b="1" dirty="0">
                <a:solidFill>
                  <a:schemeClr val="bg1"/>
                </a:solidFill>
              </a:rPr>
              <a:t>(Score)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이동속도</a:t>
            </a:r>
            <a:r>
              <a:rPr lang="en-US" altLang="ko-KR" b="1" dirty="0">
                <a:solidFill>
                  <a:schemeClr val="bg1"/>
                </a:solidFill>
              </a:rPr>
              <a:t>(Speed)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경과 시간</a:t>
            </a:r>
            <a:r>
              <a:rPr lang="en-US" altLang="ko-KR" b="1" dirty="0">
                <a:solidFill>
                  <a:schemeClr val="bg1"/>
                </a:solidFill>
              </a:rPr>
              <a:t>(Timer)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5C4293-79FF-4ABD-86C2-299B57A8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589" y="987638"/>
            <a:ext cx="1638300" cy="2000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7C5F1A-718E-4E2C-83F8-87F12976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18" y="4402216"/>
            <a:ext cx="4991100" cy="419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D3B314-8915-4596-896A-69D04B5F5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18" y="3988311"/>
            <a:ext cx="4953000" cy="409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3DD428-47F7-470A-9BDA-0C170551B7C3}"/>
              </a:ext>
            </a:extLst>
          </p:cNvPr>
          <p:cNvSpPr txBox="1"/>
          <p:nvPr/>
        </p:nvSpPr>
        <p:spPr>
          <a:xfrm>
            <a:off x="833717" y="5426885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 기본 변수는 이렇게 되어있습니다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9867CA-07D0-4599-AD9B-33DDCD88C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17" y="3986431"/>
            <a:ext cx="4991100" cy="1371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583ABF6-0433-424E-8C9A-8F9219593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604" y="1145611"/>
            <a:ext cx="3486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86829" y="1094440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벽을 통과함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49067" y="1809273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시도한 방법 </a:t>
            </a:r>
            <a:r>
              <a:rPr lang="en-US" altLang="ko-KR" b="1" dirty="0">
                <a:solidFill>
                  <a:schemeClr val="bg1"/>
                </a:solidFill>
              </a:rPr>
              <a:t>1 – </a:t>
            </a:r>
            <a:r>
              <a:rPr lang="ko-KR" altLang="en-US" b="1" dirty="0">
                <a:solidFill>
                  <a:schemeClr val="bg1"/>
                </a:solidFill>
              </a:rPr>
              <a:t>플레이어의 </a:t>
            </a:r>
            <a:r>
              <a:rPr lang="en-US" altLang="ko-KR" b="1" dirty="0" err="1">
                <a:solidFill>
                  <a:schemeClr val="bg1"/>
                </a:solidFill>
              </a:rPr>
              <a:t>Rigidbody</a:t>
            </a:r>
            <a:r>
              <a:rPr lang="en-US" altLang="ko-KR" b="1" dirty="0">
                <a:solidFill>
                  <a:schemeClr val="bg1"/>
                </a:solidFill>
              </a:rPr>
              <a:t>, Collider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B03F3-D0F7-40E9-B176-E6C5E5A2D00D}"/>
              </a:ext>
            </a:extLst>
          </p:cNvPr>
          <p:cNvSpPr txBox="1"/>
          <p:nvPr/>
        </p:nvSpPr>
        <p:spPr>
          <a:xfrm>
            <a:off x="1119182" y="2333448"/>
            <a:ext cx="10323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플레이어의 </a:t>
            </a:r>
            <a:r>
              <a:rPr lang="en-US" altLang="ko-KR" sz="1600" b="1" dirty="0" err="1">
                <a:solidFill>
                  <a:schemeClr val="bg1"/>
                </a:solidFill>
              </a:rPr>
              <a:t>Rigidbody</a:t>
            </a:r>
            <a:r>
              <a:rPr lang="ko-KR" altLang="en-US" sz="1600" b="1" dirty="0">
                <a:solidFill>
                  <a:schemeClr val="bg1"/>
                </a:solidFill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</a:rPr>
              <a:t>Collision Detection</a:t>
            </a:r>
            <a:r>
              <a:rPr lang="ko-KR" altLang="en-US" sz="1600" b="1" dirty="0">
                <a:solidFill>
                  <a:schemeClr val="bg1"/>
                </a:solidFill>
              </a:rPr>
              <a:t>을 </a:t>
            </a:r>
            <a:r>
              <a:rPr lang="en-US" altLang="ko-KR" sz="1600" b="1" dirty="0">
                <a:solidFill>
                  <a:schemeClr val="bg1"/>
                </a:solidFill>
              </a:rPr>
              <a:t>Discrete</a:t>
            </a:r>
            <a:r>
              <a:rPr lang="ko-KR" altLang="en-US" sz="1600" b="1" dirty="0">
                <a:solidFill>
                  <a:schemeClr val="bg1"/>
                </a:solidFill>
              </a:rPr>
              <a:t>에서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Continuous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나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Continuous Dynamic</a:t>
            </a:r>
            <a:r>
              <a:rPr lang="ko-KR" altLang="en-US" sz="1600" b="1" dirty="0">
                <a:solidFill>
                  <a:schemeClr val="bg1"/>
                </a:solidFill>
              </a:rPr>
              <a:t>으로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변경합니다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</a:rPr>
              <a:t> 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또한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Interpolate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를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Extrapolate</a:t>
            </a:r>
            <a:r>
              <a:rPr lang="ko-KR" altLang="en-US" sz="1600" b="1" dirty="0">
                <a:solidFill>
                  <a:schemeClr val="bg1"/>
                </a:solidFill>
              </a:rPr>
              <a:t>로 변경합니다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여기서 </a:t>
            </a:r>
            <a:r>
              <a:rPr lang="en-US" altLang="ko-KR" sz="1600" b="1" dirty="0">
                <a:solidFill>
                  <a:schemeClr val="bg1"/>
                </a:solidFill>
              </a:rPr>
              <a:t>Collision Detection</a:t>
            </a:r>
            <a:r>
              <a:rPr lang="ko-KR" altLang="en-US" sz="1600" b="1" dirty="0">
                <a:solidFill>
                  <a:schemeClr val="bg1"/>
                </a:solidFill>
              </a:rPr>
              <a:t>이 </a:t>
            </a:r>
            <a:r>
              <a:rPr lang="en-US" altLang="ko-KR" sz="1600" b="1" dirty="0">
                <a:solidFill>
                  <a:schemeClr val="bg1"/>
                </a:solidFill>
              </a:rPr>
              <a:t>Continuous</a:t>
            </a:r>
            <a:r>
              <a:rPr lang="ko-KR" altLang="en-US" sz="1600" b="1" dirty="0">
                <a:solidFill>
                  <a:schemeClr val="bg1"/>
                </a:solidFill>
              </a:rPr>
              <a:t>인 경우 충돌 검사는 어느 한쪽의 </a:t>
            </a:r>
            <a:r>
              <a:rPr lang="en-US" altLang="ko-KR" sz="1600" b="1" dirty="0">
                <a:solidFill>
                  <a:schemeClr val="bg1"/>
                </a:solidFill>
              </a:rPr>
              <a:t>Collider</a:t>
            </a:r>
            <a:r>
              <a:rPr lang="ko-KR" altLang="en-US" sz="1600" b="1" dirty="0">
                <a:solidFill>
                  <a:schemeClr val="bg1"/>
                </a:solidFill>
              </a:rPr>
              <a:t>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Mesh Collider</a:t>
            </a:r>
            <a:r>
              <a:rPr lang="ko-KR" altLang="en-US" sz="1600" b="1" dirty="0">
                <a:solidFill>
                  <a:schemeClr val="bg1"/>
                </a:solidFill>
              </a:rPr>
              <a:t>라면 그냥 </a:t>
            </a:r>
            <a:r>
              <a:rPr lang="en-US" altLang="ko-KR" sz="1600" b="1" dirty="0">
                <a:solidFill>
                  <a:schemeClr val="bg1"/>
                </a:solidFill>
              </a:rPr>
              <a:t>Discrete</a:t>
            </a:r>
            <a:r>
              <a:rPr lang="ko-KR" altLang="en-US" sz="1600" b="1" dirty="0">
                <a:solidFill>
                  <a:schemeClr val="bg1"/>
                </a:solidFill>
              </a:rPr>
              <a:t>로 계산되기 때문에 플레이어나 벽 오브젝트의 </a:t>
            </a:r>
            <a:r>
              <a:rPr lang="en-US" altLang="ko-KR" sz="1600" b="1" dirty="0">
                <a:solidFill>
                  <a:schemeClr val="bg1"/>
                </a:solidFill>
              </a:rPr>
              <a:t>Collider</a:t>
            </a:r>
            <a:r>
              <a:rPr lang="ko-KR" altLang="en-US" sz="1600" b="1" dirty="0">
                <a:solidFill>
                  <a:schemeClr val="bg1"/>
                </a:solidFill>
              </a:rPr>
              <a:t>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Capsule, Box Collider</a:t>
            </a:r>
            <a:r>
              <a:rPr lang="ko-KR" altLang="en-US" sz="1600" b="1" dirty="0">
                <a:solidFill>
                  <a:schemeClr val="bg1"/>
                </a:solidFill>
              </a:rPr>
              <a:t>로 변경하였습니다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1DFDC-CD2B-409A-8FEB-C47F3AE0B402}"/>
              </a:ext>
            </a:extLst>
          </p:cNvPr>
          <p:cNvSpPr txBox="1"/>
          <p:nvPr/>
        </p:nvSpPr>
        <p:spPr>
          <a:xfrm>
            <a:off x="952410" y="5133896"/>
            <a:ext cx="1032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을 수행하고 실행해본 결과 </a:t>
            </a:r>
            <a:r>
              <a:rPr lang="en-US" altLang="ko-KR" sz="1600" b="1" dirty="0">
                <a:solidFill>
                  <a:schemeClr val="bg1"/>
                </a:solidFill>
              </a:rPr>
              <a:t>–</a:t>
            </a:r>
            <a:r>
              <a:rPr lang="ko-KR" altLang="en-US" sz="1600" b="1" dirty="0">
                <a:solidFill>
                  <a:schemeClr val="bg1"/>
                </a:solidFill>
              </a:rPr>
              <a:t> 플레이어가 오브젝트에서 밀려나는 느낌이 강해지긴 했지만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                                              뚫리는 것은 해결되지 않음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682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86829" y="1094440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벽을 통과함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49067" y="1809273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시도한 방법 </a:t>
            </a:r>
            <a:r>
              <a:rPr lang="en-US" altLang="ko-KR" b="1" dirty="0">
                <a:solidFill>
                  <a:schemeClr val="bg1"/>
                </a:solidFill>
              </a:rPr>
              <a:t>2 – </a:t>
            </a:r>
            <a:r>
              <a:rPr lang="ko-KR" altLang="en-US" b="1" dirty="0">
                <a:solidFill>
                  <a:schemeClr val="bg1"/>
                </a:solidFill>
              </a:rPr>
              <a:t>플레이어가 바라보는 방향으로 </a:t>
            </a:r>
            <a:r>
              <a:rPr lang="en-US" altLang="ko-KR" b="1" dirty="0">
                <a:solidFill>
                  <a:schemeClr val="bg1"/>
                </a:solidFill>
              </a:rPr>
              <a:t>Ray</a:t>
            </a:r>
            <a:r>
              <a:rPr lang="ko-KR" altLang="en-US" b="1" dirty="0">
                <a:solidFill>
                  <a:schemeClr val="bg1"/>
                </a:solidFill>
              </a:rPr>
              <a:t>를 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B03F3-D0F7-40E9-B176-E6C5E5A2D00D}"/>
              </a:ext>
            </a:extLst>
          </p:cNvPr>
          <p:cNvSpPr txBox="1"/>
          <p:nvPr/>
        </p:nvSpPr>
        <p:spPr>
          <a:xfrm>
            <a:off x="1277802" y="2239475"/>
            <a:ext cx="1066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플레이어가 바라보는 방향으로 적당한 길이의 </a:t>
            </a:r>
            <a:r>
              <a:rPr lang="en-US" altLang="ko-KR" sz="1600" b="1" dirty="0">
                <a:solidFill>
                  <a:schemeClr val="bg1"/>
                </a:solidFill>
              </a:rPr>
              <a:t>Ray</a:t>
            </a:r>
            <a:r>
              <a:rPr lang="ko-KR" altLang="en-US" sz="1600" b="1" dirty="0">
                <a:solidFill>
                  <a:schemeClr val="bg1"/>
                </a:solidFill>
              </a:rPr>
              <a:t>를 쏴서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앞에 벽 오브젝트가 감지되면 이동을 못하게 하였습니다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</a:rPr>
              <a:t>즉 어느 정도 앞에 벽이 있다면 이동 자체를 막습니다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1DFDC-CD2B-409A-8FEB-C47F3AE0B402}"/>
              </a:ext>
            </a:extLst>
          </p:cNvPr>
          <p:cNvSpPr txBox="1"/>
          <p:nvPr/>
        </p:nvSpPr>
        <p:spPr>
          <a:xfrm>
            <a:off x="952410" y="5672646"/>
            <a:ext cx="1032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을 수행하고 실행해본 결과 </a:t>
            </a:r>
            <a:r>
              <a:rPr lang="en-US" altLang="ko-KR" sz="1600" b="1" dirty="0">
                <a:solidFill>
                  <a:schemeClr val="bg1"/>
                </a:solidFill>
              </a:rPr>
              <a:t>–</a:t>
            </a:r>
            <a:r>
              <a:rPr lang="ko-KR" altLang="en-US" sz="1600" b="1" dirty="0">
                <a:solidFill>
                  <a:schemeClr val="bg1"/>
                </a:solidFill>
              </a:rPr>
              <a:t> 플레이어가 이동하는 방향과 바라보는 방향이 다르도록 구현했기 때문에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ko-KR" altLang="en-US" sz="1600" b="1" dirty="0">
                <a:solidFill>
                  <a:schemeClr val="bg1"/>
                </a:solidFill>
              </a:rPr>
              <a:t>두 방향이 다를 경우 벽에 </a:t>
            </a:r>
            <a:r>
              <a:rPr lang="ko-KR" altLang="en-US" sz="1600" b="1" dirty="0" err="1">
                <a:solidFill>
                  <a:schemeClr val="bg1"/>
                </a:solidFill>
              </a:rPr>
              <a:t>박혀버림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B3CAA-FCE0-4363-82D6-418B504E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47" y="3129174"/>
            <a:ext cx="6477000" cy="276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3FB9C3-D5BF-4689-B6C5-A0F022614D8E}"/>
              </a:ext>
            </a:extLst>
          </p:cNvPr>
          <p:cNvSpPr txBox="1"/>
          <p:nvPr/>
        </p:nvSpPr>
        <p:spPr>
          <a:xfrm>
            <a:off x="1277802" y="3464101"/>
            <a:ext cx="10665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</a:rPr>
              <a:t>isWall</a:t>
            </a:r>
            <a:r>
              <a:rPr lang="ko-KR" altLang="en-US" sz="1600" b="1" dirty="0">
                <a:solidFill>
                  <a:schemeClr val="bg1"/>
                </a:solidFill>
              </a:rPr>
              <a:t>로 플레이어가 바라보는 방향에 벽이 있는지 확인 후 있다면 </a:t>
            </a:r>
            <a:r>
              <a:rPr lang="en-US" altLang="ko-KR" sz="1600" b="1" dirty="0">
                <a:solidFill>
                  <a:schemeClr val="bg1"/>
                </a:solidFill>
              </a:rPr>
              <a:t>Move(</a:t>
            </a:r>
            <a:r>
              <a:rPr lang="ko-KR" altLang="en-US" sz="1600" b="1" dirty="0">
                <a:solidFill>
                  <a:schemeClr val="bg1"/>
                </a:solidFill>
              </a:rPr>
              <a:t>이동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을 막습니다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B0F7D5-2129-4BCB-AE7F-88C59F82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447" y="3893194"/>
            <a:ext cx="75247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1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86829" y="1094440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벽을 통과함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49067" y="1809273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시도한 방법 </a:t>
            </a:r>
            <a:r>
              <a:rPr lang="en-US" altLang="ko-KR" b="1" dirty="0">
                <a:solidFill>
                  <a:schemeClr val="bg1"/>
                </a:solidFill>
              </a:rPr>
              <a:t>3 – Fixed Timestep</a:t>
            </a:r>
            <a:r>
              <a:rPr lang="ko-KR" altLang="en-US" b="1" dirty="0">
                <a:solidFill>
                  <a:schemeClr val="bg1"/>
                </a:solidFill>
              </a:rPr>
              <a:t>을 줄임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B03F3-D0F7-40E9-B176-E6C5E5A2D00D}"/>
              </a:ext>
            </a:extLst>
          </p:cNvPr>
          <p:cNvSpPr txBox="1"/>
          <p:nvPr/>
        </p:nvSpPr>
        <p:spPr>
          <a:xfrm>
            <a:off x="1277802" y="2239475"/>
            <a:ext cx="10665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Edit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 Project Settings  Time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에서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Fixed Timestep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을 줄입니다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이러면 충돌검사를 보다 자주하기 때문에 뚫리는 문제를 다소 해결할 수 있습니다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번과 동시에 사용하여 충돌 검사를 </a:t>
            </a:r>
            <a:r>
              <a:rPr lang="en-US" altLang="ko-KR" sz="1600" b="1" dirty="0">
                <a:solidFill>
                  <a:schemeClr val="bg1"/>
                </a:solidFill>
              </a:rPr>
              <a:t>Continuous</a:t>
            </a:r>
            <a:r>
              <a:rPr lang="ko-KR" altLang="en-US" sz="1600" b="1" dirty="0">
                <a:solidFill>
                  <a:schemeClr val="bg1"/>
                </a:solidFill>
              </a:rPr>
              <a:t>로 하되 자주 검사하도록 하였습니다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1DFDC-CD2B-409A-8FEB-C47F3AE0B402}"/>
              </a:ext>
            </a:extLst>
          </p:cNvPr>
          <p:cNvSpPr txBox="1"/>
          <p:nvPr/>
        </p:nvSpPr>
        <p:spPr>
          <a:xfrm>
            <a:off x="749066" y="3868947"/>
            <a:ext cx="10323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</a:rPr>
              <a:t>을 수행하고 실행해본 결과 </a:t>
            </a:r>
            <a:r>
              <a:rPr lang="en-US" altLang="ko-KR" sz="1600" b="1" dirty="0">
                <a:solidFill>
                  <a:schemeClr val="bg1"/>
                </a:solidFill>
              </a:rPr>
              <a:t>–</a:t>
            </a:r>
            <a:r>
              <a:rPr lang="ko-KR" altLang="en-US" sz="1600" b="1" dirty="0">
                <a:solidFill>
                  <a:schemeClr val="bg1"/>
                </a:solidFill>
              </a:rPr>
              <a:t> 방법 </a:t>
            </a: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보다 훨씬 벽이 뚫리는 경우가 줄어듦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ko-KR" altLang="en-US" sz="1600" b="1" dirty="0">
                <a:solidFill>
                  <a:schemeClr val="bg1"/>
                </a:solidFill>
              </a:rPr>
              <a:t>플레이어 생성 초기 기본 이동 속도일 땐 벽이 뚫리지 않음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ko-KR" altLang="en-US" sz="1600" b="1" dirty="0">
                <a:solidFill>
                  <a:schemeClr val="bg1"/>
                </a:solidFill>
              </a:rPr>
              <a:t>그러나 게임을 진행하면서 이동 속도 증가 아이템을 먹고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ko-KR" altLang="en-US" sz="1600" b="1" dirty="0">
                <a:solidFill>
                  <a:schemeClr val="bg1"/>
                </a:solidFill>
              </a:rPr>
              <a:t>높은 이동속도로 </a:t>
            </a:r>
            <a:r>
              <a:rPr lang="ko-KR" altLang="en-US" sz="1600" b="1" dirty="0" err="1">
                <a:solidFill>
                  <a:schemeClr val="bg1"/>
                </a:solidFill>
              </a:rPr>
              <a:t>대시할</a:t>
            </a:r>
            <a:r>
              <a:rPr lang="ko-KR" altLang="en-US" sz="1600" b="1" dirty="0">
                <a:solidFill>
                  <a:schemeClr val="bg1"/>
                </a:solidFill>
              </a:rPr>
              <a:t> 시 벽이 뚫려 버림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735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86829" y="1094440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벽을 통과함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749067" y="1809273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시도한 방법 </a:t>
            </a:r>
            <a:r>
              <a:rPr lang="en-US" altLang="ko-KR" b="1" dirty="0">
                <a:solidFill>
                  <a:schemeClr val="bg1"/>
                </a:solidFill>
              </a:rPr>
              <a:t>4 – </a:t>
            </a:r>
            <a:r>
              <a:rPr lang="ko-KR" altLang="en-US" b="1" dirty="0">
                <a:solidFill>
                  <a:schemeClr val="bg1"/>
                </a:solidFill>
              </a:rPr>
              <a:t>플레이어가 바라보는 방향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방법</a:t>
            </a:r>
            <a:r>
              <a:rPr lang="en-US" altLang="ko-KR" b="1" dirty="0">
                <a:solidFill>
                  <a:schemeClr val="bg1"/>
                </a:solidFill>
              </a:rPr>
              <a:t> 2)</a:t>
            </a:r>
            <a:r>
              <a:rPr lang="ko-KR" altLang="en-US" b="1" dirty="0">
                <a:solidFill>
                  <a:schemeClr val="bg1"/>
                </a:solidFill>
              </a:rPr>
              <a:t>가 아닌 이동하는 방향으로 </a:t>
            </a:r>
            <a:r>
              <a:rPr lang="en-US" altLang="ko-KR" b="1" dirty="0">
                <a:solidFill>
                  <a:schemeClr val="bg1"/>
                </a:solidFill>
              </a:rPr>
              <a:t>Ray</a:t>
            </a:r>
            <a:r>
              <a:rPr lang="ko-KR" altLang="en-US" b="1" dirty="0">
                <a:solidFill>
                  <a:schemeClr val="bg1"/>
                </a:solidFill>
              </a:rPr>
              <a:t>을 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B03F3-D0F7-40E9-B176-E6C5E5A2D00D}"/>
              </a:ext>
            </a:extLst>
          </p:cNvPr>
          <p:cNvSpPr txBox="1"/>
          <p:nvPr/>
        </p:nvSpPr>
        <p:spPr>
          <a:xfrm>
            <a:off x="1277802" y="2239475"/>
            <a:ext cx="10665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번에서 시도한 것은 플레이어가 바라보는 방향으로 </a:t>
            </a:r>
            <a:r>
              <a:rPr lang="en-US" altLang="ko-KR" sz="1600" b="1" dirty="0">
                <a:solidFill>
                  <a:schemeClr val="bg1"/>
                </a:solidFill>
              </a:rPr>
              <a:t>Ray</a:t>
            </a:r>
            <a:r>
              <a:rPr lang="ko-KR" altLang="en-US" sz="1600" b="1" dirty="0">
                <a:solidFill>
                  <a:schemeClr val="bg1"/>
                </a:solidFill>
              </a:rPr>
              <a:t>를 쏘는 것이라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이동 방향과 바라보는 방향이 다른 경우 문제가 생깁니다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그렇다면 이동하는 방향으로 </a:t>
            </a:r>
            <a:r>
              <a:rPr lang="en-US" altLang="ko-KR" sz="1600" b="1" dirty="0">
                <a:solidFill>
                  <a:schemeClr val="bg1"/>
                </a:solidFill>
              </a:rPr>
              <a:t>Ray</a:t>
            </a:r>
            <a:r>
              <a:rPr lang="ko-KR" altLang="en-US" sz="1600" b="1" dirty="0">
                <a:solidFill>
                  <a:schemeClr val="bg1"/>
                </a:solidFill>
              </a:rPr>
              <a:t>를 쏘면 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따라서 이동하는 방향 벡터인 </a:t>
            </a:r>
            <a:r>
              <a:rPr lang="en-US" altLang="ko-KR" sz="1600" b="1" dirty="0" err="1">
                <a:solidFill>
                  <a:schemeClr val="bg1"/>
                </a:solidFill>
              </a:rPr>
              <a:t>moveVec</a:t>
            </a:r>
            <a:r>
              <a:rPr lang="ko-KR" altLang="en-US" sz="1600" b="1" dirty="0">
                <a:solidFill>
                  <a:schemeClr val="bg1"/>
                </a:solidFill>
              </a:rPr>
              <a:t>을 선언하여 해결하였습니다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1DFDC-CD2B-409A-8FEB-C47F3AE0B402}"/>
              </a:ext>
            </a:extLst>
          </p:cNvPr>
          <p:cNvSpPr txBox="1"/>
          <p:nvPr/>
        </p:nvSpPr>
        <p:spPr>
          <a:xfrm>
            <a:off x="749067" y="5034000"/>
            <a:ext cx="1032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방법 </a:t>
            </a:r>
            <a:r>
              <a:rPr lang="en-US" altLang="ko-KR" sz="1600" b="1" dirty="0">
                <a:solidFill>
                  <a:schemeClr val="bg1"/>
                </a:solidFill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</a:rPr>
              <a:t>을 수행하고 실행해본 결과 </a:t>
            </a:r>
            <a:r>
              <a:rPr lang="en-US" altLang="ko-KR" sz="1600" b="1" dirty="0">
                <a:solidFill>
                  <a:schemeClr val="bg1"/>
                </a:solidFill>
              </a:rPr>
              <a:t>–</a:t>
            </a:r>
            <a:r>
              <a:rPr lang="ko-KR" altLang="en-US" sz="1600" b="1" dirty="0">
                <a:solidFill>
                  <a:schemeClr val="bg1"/>
                </a:solidFill>
              </a:rPr>
              <a:t> 방법 </a:t>
            </a:r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에서 생긴 문제가 전부 해결되어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ko-KR" altLang="en-US" sz="1600" b="1" dirty="0">
                <a:solidFill>
                  <a:schemeClr val="bg1"/>
                </a:solidFill>
              </a:rPr>
              <a:t>플레이어가 벽을 뚫는 일을 아예 방지할 수 있었습니다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6FC5A-F067-4445-8E12-4B8F5298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02" y="3907829"/>
            <a:ext cx="897340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5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3D text </a:t>
            </a:r>
            <a:r>
              <a:rPr lang="ko-KR" altLang="en-US" sz="3200" b="1" dirty="0">
                <a:solidFill>
                  <a:schemeClr val="bg1"/>
                </a:solidFill>
              </a:rPr>
              <a:t>투시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79736" y="2182178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스톤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상점을 표시하기 위해 띄웠던 </a:t>
            </a:r>
            <a:r>
              <a:rPr lang="en-US" altLang="ko-KR" b="1" dirty="0">
                <a:solidFill>
                  <a:schemeClr val="bg1"/>
                </a:solidFill>
              </a:rPr>
              <a:t>3D Text</a:t>
            </a:r>
            <a:r>
              <a:rPr lang="ko-KR" altLang="en-US" b="1" dirty="0">
                <a:solidFill>
                  <a:schemeClr val="bg1"/>
                </a:solidFill>
              </a:rPr>
              <a:t>가 앞에 오브젝트로 가려져 있어도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보이는 현상이 발생하였습니다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따라서 마을에 있어도 </a:t>
            </a:r>
            <a:r>
              <a:rPr lang="en-US" altLang="ko-KR" b="1" dirty="0">
                <a:solidFill>
                  <a:schemeClr val="bg1"/>
                </a:solidFill>
              </a:rPr>
              <a:t>Stage 2, 3</a:t>
            </a:r>
            <a:r>
              <a:rPr lang="ko-KR" altLang="en-US" b="1" dirty="0">
                <a:solidFill>
                  <a:schemeClr val="bg1"/>
                </a:solidFill>
              </a:rPr>
              <a:t>의 글자가 보이는 등의 문제가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7CEA9-9B1A-41D6-AE05-C4FF1FA54FD3}"/>
              </a:ext>
            </a:extLst>
          </p:cNvPr>
          <p:cNvSpPr txBox="1"/>
          <p:nvPr/>
        </p:nvSpPr>
        <p:spPr>
          <a:xfrm>
            <a:off x="898356" y="3494065"/>
            <a:ext cx="10323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구글링하여</a:t>
            </a:r>
            <a:r>
              <a:rPr lang="ko-KR" altLang="en-US" b="1" dirty="0">
                <a:solidFill>
                  <a:schemeClr val="bg1"/>
                </a:solidFill>
              </a:rPr>
              <a:t> 찾아본 결과 </a:t>
            </a:r>
            <a:r>
              <a:rPr lang="en-US" altLang="ko-KR" b="1" dirty="0">
                <a:solidFill>
                  <a:schemeClr val="bg1"/>
                </a:solidFill>
              </a:rPr>
              <a:t>3D Text</a:t>
            </a:r>
            <a:r>
              <a:rPr lang="ko-KR" altLang="en-US" b="1" dirty="0">
                <a:solidFill>
                  <a:schemeClr val="bg1"/>
                </a:solidFill>
              </a:rPr>
              <a:t>의 기본 </a:t>
            </a:r>
            <a:r>
              <a:rPr lang="ko-KR" altLang="en-US" b="1" dirty="0" err="1">
                <a:solidFill>
                  <a:schemeClr val="bg1"/>
                </a:solidFill>
              </a:rPr>
              <a:t>쉐이더는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GUIText</a:t>
            </a:r>
            <a:r>
              <a:rPr lang="ko-KR" altLang="en-US" b="1" dirty="0">
                <a:solidFill>
                  <a:schemeClr val="bg1"/>
                </a:solidFill>
              </a:rPr>
              <a:t>라서 오브젝트에 가려도 보이는 것으로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새로운 </a:t>
            </a:r>
            <a:r>
              <a:rPr lang="ko-KR" altLang="en-US" b="1" dirty="0" err="1">
                <a:solidFill>
                  <a:schemeClr val="bg1"/>
                </a:solidFill>
              </a:rPr>
              <a:t>쉐이더를</a:t>
            </a:r>
            <a:r>
              <a:rPr lang="ko-KR" altLang="en-US" b="1" dirty="0">
                <a:solidFill>
                  <a:schemeClr val="bg1"/>
                </a:solidFill>
              </a:rPr>
              <a:t> 만들어서 폰트 </a:t>
            </a:r>
            <a:r>
              <a:rPr lang="ko-KR" altLang="en-US" b="1" dirty="0" err="1">
                <a:solidFill>
                  <a:schemeClr val="bg1"/>
                </a:solidFill>
              </a:rPr>
              <a:t>텍스쳐로</a:t>
            </a:r>
            <a:r>
              <a:rPr lang="ko-KR" altLang="en-US" b="1" dirty="0">
                <a:solidFill>
                  <a:schemeClr val="bg1"/>
                </a:solidFill>
              </a:rPr>
              <a:t> 지정해줘야 한다고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따라서 </a:t>
            </a:r>
            <a:r>
              <a:rPr lang="en-US" altLang="ko-KR" b="1" dirty="0">
                <a:solidFill>
                  <a:schemeClr val="bg1"/>
                </a:solidFill>
              </a:rPr>
              <a:t>3DText</a:t>
            </a:r>
            <a:r>
              <a:rPr lang="ko-KR" altLang="en-US" b="1" dirty="0">
                <a:solidFill>
                  <a:schemeClr val="bg1"/>
                </a:solidFill>
              </a:rPr>
              <a:t>라는 새로운 </a:t>
            </a:r>
            <a:r>
              <a:rPr lang="ko-KR" altLang="en-US" b="1" dirty="0" err="1">
                <a:solidFill>
                  <a:schemeClr val="bg1"/>
                </a:solidFill>
              </a:rPr>
              <a:t>쉐이더로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Material</a:t>
            </a:r>
            <a:r>
              <a:rPr lang="ko-KR" altLang="en-US" b="1" dirty="0">
                <a:solidFill>
                  <a:schemeClr val="bg1"/>
                </a:solidFill>
              </a:rPr>
              <a:t>을 만들어 해당 </a:t>
            </a:r>
            <a:r>
              <a:rPr lang="en-US" altLang="ko-KR" b="1" dirty="0">
                <a:solidFill>
                  <a:schemeClr val="bg1"/>
                </a:solidFill>
              </a:rPr>
              <a:t>Material</a:t>
            </a:r>
            <a:r>
              <a:rPr lang="ko-KR" altLang="en-US" b="1" dirty="0">
                <a:solidFill>
                  <a:schemeClr val="bg1"/>
                </a:solidFill>
              </a:rPr>
              <a:t>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제가 사용한 폰트의 </a:t>
            </a:r>
            <a:r>
              <a:rPr lang="en-US" altLang="ko-KR" b="1" dirty="0">
                <a:solidFill>
                  <a:schemeClr val="bg1"/>
                </a:solidFill>
              </a:rPr>
              <a:t>Material</a:t>
            </a:r>
            <a:r>
              <a:rPr lang="ko-KR" altLang="en-US" b="1" dirty="0">
                <a:solidFill>
                  <a:schemeClr val="bg1"/>
                </a:solidFill>
              </a:rPr>
              <a:t>로 지정하였습니다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그 결과 제대로 </a:t>
            </a:r>
            <a:r>
              <a:rPr lang="en-US" altLang="ko-KR" b="1" dirty="0">
                <a:solidFill>
                  <a:schemeClr val="bg1"/>
                </a:solidFill>
              </a:rPr>
              <a:t>3D Text</a:t>
            </a:r>
            <a:r>
              <a:rPr lang="ko-KR" altLang="en-US" b="1" dirty="0">
                <a:solidFill>
                  <a:schemeClr val="bg1"/>
                </a:solidFill>
              </a:rPr>
              <a:t>가 가려졌습니다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130D3-957E-4DB4-9A4F-26B25952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237" y="4014003"/>
            <a:ext cx="1644218" cy="18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56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중 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38429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그 밖에 어려운 점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093807" y="1554598"/>
            <a:ext cx="1032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피격을 위한 </a:t>
            </a:r>
            <a:r>
              <a:rPr lang="en-US" altLang="ko-KR" b="1" dirty="0">
                <a:solidFill>
                  <a:schemeClr val="bg1"/>
                </a:solidFill>
              </a:rPr>
              <a:t>empty Object</a:t>
            </a:r>
            <a:r>
              <a:rPr lang="ko-KR" altLang="en-US" b="1" dirty="0">
                <a:solidFill>
                  <a:schemeClr val="bg1"/>
                </a:solidFill>
              </a:rPr>
              <a:t>의 인식 문제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미사일 발사 시 </a:t>
            </a:r>
            <a:r>
              <a:rPr lang="en-US" altLang="ko-KR" b="1" dirty="0">
                <a:solidFill>
                  <a:schemeClr val="bg1"/>
                </a:solidFill>
              </a:rPr>
              <a:t>rotation</a:t>
            </a:r>
            <a:r>
              <a:rPr lang="ko-KR" altLang="en-US" b="1" dirty="0">
                <a:solidFill>
                  <a:schemeClr val="bg1"/>
                </a:solidFill>
              </a:rPr>
              <a:t>이 변경되지 않음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사망 시 수행되어야 할 동작이 여러 번 수행되는 것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등 여러 어려운 점이 있었습니다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이는 </a:t>
            </a:r>
            <a:r>
              <a:rPr lang="ko-KR" altLang="en-US" b="1" dirty="0" err="1">
                <a:solidFill>
                  <a:schemeClr val="bg1"/>
                </a:solidFill>
              </a:rPr>
              <a:t>코루틴에서</a:t>
            </a:r>
            <a:r>
              <a:rPr lang="ko-KR" altLang="en-US" b="1" dirty="0">
                <a:solidFill>
                  <a:schemeClr val="bg1"/>
                </a:solidFill>
              </a:rPr>
              <a:t> 시간 딜레이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조건 추가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새로운 </a:t>
            </a:r>
            <a:r>
              <a:rPr lang="en-US" altLang="ko-KR" b="1" dirty="0">
                <a:solidFill>
                  <a:schemeClr val="bg1"/>
                </a:solidFill>
              </a:rPr>
              <a:t>Vector3 </a:t>
            </a:r>
            <a:r>
              <a:rPr lang="ko-KR" altLang="en-US" b="1" dirty="0">
                <a:solidFill>
                  <a:schemeClr val="bg1"/>
                </a:solidFill>
              </a:rPr>
              <a:t>생성 등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다양한 방식으로 처리하였고 이는 구현 기능에서 전부 설명되어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46380-2455-4D62-8CEA-5E22FBB2BB38}"/>
              </a:ext>
            </a:extLst>
          </p:cNvPr>
          <p:cNvSpPr txBox="1"/>
          <p:nvPr/>
        </p:nvSpPr>
        <p:spPr>
          <a:xfrm>
            <a:off x="664111" y="3267368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가장 황당했던 오류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A72C-EDE9-4DCC-BE5E-4F54EFFFCBDC}"/>
              </a:ext>
            </a:extLst>
          </p:cNvPr>
          <p:cNvSpPr txBox="1"/>
          <p:nvPr/>
        </p:nvSpPr>
        <p:spPr>
          <a:xfrm>
            <a:off x="1093806" y="3952807"/>
            <a:ext cx="10323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스테이지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을 구현 후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를 구현하여 몬스터를 소환한 순간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스테이지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의 몬스터는 움직이지 않는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문제가 생겼습니다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같은 로직과 같은 변수 값을 가지고 몬스터를 소환하는데 대체 왜 스테이지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부터는 몬스터가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움직이지 않는지 알아낼 수 없었습니다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이는 사실 제가 </a:t>
            </a:r>
            <a:r>
              <a:rPr lang="en-US" altLang="ko-KR" b="1" dirty="0">
                <a:solidFill>
                  <a:schemeClr val="bg1"/>
                </a:solidFill>
              </a:rPr>
              <a:t>Terrain</a:t>
            </a:r>
            <a:r>
              <a:rPr lang="ko-KR" altLang="en-US" b="1" dirty="0">
                <a:solidFill>
                  <a:schemeClr val="bg1"/>
                </a:solidFill>
              </a:rPr>
              <a:t>의 크기를 늘려 놓았는데 </a:t>
            </a:r>
            <a:r>
              <a:rPr lang="en-US" altLang="ko-KR" b="1" dirty="0">
                <a:solidFill>
                  <a:schemeClr val="bg1"/>
                </a:solidFill>
              </a:rPr>
              <a:t>Nav Mesh Agent</a:t>
            </a:r>
            <a:r>
              <a:rPr lang="ko-KR" altLang="en-US" b="1" dirty="0">
                <a:solidFill>
                  <a:schemeClr val="bg1"/>
                </a:solidFill>
              </a:rPr>
              <a:t>는 늘리기 전 크기여서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몬스터가 움직이지 않았던 것입니다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 Bake</a:t>
            </a:r>
            <a:r>
              <a:rPr lang="ko-KR" alt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하자마자 해결되었습니다 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..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8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조작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 조작 방법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5E966A-7107-49A8-95F9-E0C89DB80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95" y="1534943"/>
            <a:ext cx="3038812" cy="3038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86EC57-3B08-4BD6-B934-A927A5DB2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69" y="1547409"/>
            <a:ext cx="3810000" cy="381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68BE55-9842-428D-94D1-A66ACED9B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83" y="3099512"/>
            <a:ext cx="3810000" cy="381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7815E-89A2-4F5F-A8B0-6B099293A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90" y="1194512"/>
            <a:ext cx="3810000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B67237-CFF3-40A0-862B-A1E9CA663258}"/>
              </a:ext>
            </a:extLst>
          </p:cNvPr>
          <p:cNvSpPr txBox="1"/>
          <p:nvPr/>
        </p:nvSpPr>
        <p:spPr>
          <a:xfrm>
            <a:off x="2092422" y="2238447"/>
            <a:ext cx="38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355F4-ACDC-4222-A27A-5A6F39E19654}"/>
              </a:ext>
            </a:extLst>
          </p:cNvPr>
          <p:cNvSpPr txBox="1"/>
          <p:nvPr/>
        </p:nvSpPr>
        <p:spPr>
          <a:xfrm>
            <a:off x="1391537" y="2979482"/>
            <a:ext cx="38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F0F37-2B8E-43B1-8E62-66F8671E1EF7}"/>
              </a:ext>
            </a:extLst>
          </p:cNvPr>
          <p:cNvSpPr txBox="1"/>
          <p:nvPr/>
        </p:nvSpPr>
        <p:spPr>
          <a:xfrm>
            <a:off x="2152759" y="2975793"/>
            <a:ext cx="38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33808-D9B5-45A3-8411-BE3F4330C058}"/>
              </a:ext>
            </a:extLst>
          </p:cNvPr>
          <p:cNvSpPr txBox="1"/>
          <p:nvPr/>
        </p:nvSpPr>
        <p:spPr>
          <a:xfrm>
            <a:off x="2913981" y="2972104"/>
            <a:ext cx="38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E268F9-98FA-4147-A298-8D4961E5A42C}"/>
              </a:ext>
            </a:extLst>
          </p:cNvPr>
          <p:cNvSpPr txBox="1"/>
          <p:nvPr/>
        </p:nvSpPr>
        <p:spPr>
          <a:xfrm>
            <a:off x="5354955" y="2868679"/>
            <a:ext cx="198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Space Bar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790DF-A8BA-4C43-B073-64FB824E55E1}"/>
              </a:ext>
            </a:extLst>
          </p:cNvPr>
          <p:cNvSpPr txBox="1"/>
          <p:nvPr/>
        </p:nvSpPr>
        <p:spPr>
          <a:xfrm>
            <a:off x="4824794" y="4457730"/>
            <a:ext cx="198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Shift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E9F14-B430-452D-9616-2C344878BFFB}"/>
              </a:ext>
            </a:extLst>
          </p:cNvPr>
          <p:cNvSpPr txBox="1"/>
          <p:nvPr/>
        </p:nvSpPr>
        <p:spPr>
          <a:xfrm>
            <a:off x="1065816" y="3741911"/>
            <a:ext cx="258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W, A, S, D</a:t>
            </a:r>
            <a:r>
              <a:rPr lang="ko-KR" altLang="en-US" b="1" dirty="0">
                <a:solidFill>
                  <a:schemeClr val="bg1"/>
                </a:solidFill>
              </a:rPr>
              <a:t>나 방향키로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플레이어 이동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FE4677-92CC-4901-A634-35EAFCB455D5}"/>
              </a:ext>
            </a:extLst>
          </p:cNvPr>
          <p:cNvSpPr txBox="1"/>
          <p:nvPr/>
        </p:nvSpPr>
        <p:spPr>
          <a:xfrm>
            <a:off x="4409609" y="3462112"/>
            <a:ext cx="30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스페이스바 </a:t>
            </a: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>
                <a:solidFill>
                  <a:schemeClr val="bg1"/>
                </a:solidFill>
              </a:rPr>
              <a:t>대시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0EB8C4-36D8-4609-848E-6382B2C6823A}"/>
              </a:ext>
            </a:extLst>
          </p:cNvPr>
          <p:cNvSpPr txBox="1"/>
          <p:nvPr/>
        </p:nvSpPr>
        <p:spPr>
          <a:xfrm>
            <a:off x="4405734" y="4985736"/>
            <a:ext cx="30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시프트 </a:t>
            </a: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>
                <a:solidFill>
                  <a:schemeClr val="bg1"/>
                </a:solidFill>
              </a:rPr>
              <a:t>걷기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0B7F6F-1135-41CA-BE67-D5F952C430EC}"/>
              </a:ext>
            </a:extLst>
          </p:cNvPr>
          <p:cNvSpPr txBox="1"/>
          <p:nvPr/>
        </p:nvSpPr>
        <p:spPr>
          <a:xfrm>
            <a:off x="8807335" y="4859607"/>
            <a:ext cx="304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마우스 포인터 방향으로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캐릭터가 바라봅니다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좌클릭</a:t>
            </a:r>
            <a:r>
              <a:rPr lang="ko-KR" altLang="en-US" b="1" dirty="0">
                <a:solidFill>
                  <a:schemeClr val="bg1"/>
                </a:solidFill>
              </a:rPr>
              <a:t> 시 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9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결과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69832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결과 영상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D2131-2A07-4F94-B5D3-61777DAFC4A1}"/>
              </a:ext>
            </a:extLst>
          </p:cNvPr>
          <p:cNvSpPr txBox="1"/>
          <p:nvPr/>
        </p:nvSpPr>
        <p:spPr>
          <a:xfrm>
            <a:off x="1136819" y="4697001"/>
            <a:ext cx="110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총을 사용하여 클리어한 영상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검을 사용하여 게임오버한 영상 두 가지 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영상을 살짝 편집하여 길이를 짧게 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5352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애셋</a:t>
            </a:r>
            <a:r>
              <a:rPr lang="ko-KR" altLang="en-US" sz="2000" b="1" dirty="0">
                <a:solidFill>
                  <a:schemeClr val="bg1"/>
                </a:solidFill>
              </a:rPr>
              <a:t>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96160" y="96607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애셋</a:t>
            </a:r>
            <a:r>
              <a:rPr lang="ko-KR" altLang="en-US" sz="3200" b="1" dirty="0">
                <a:solidFill>
                  <a:schemeClr val="bg1"/>
                </a:solidFill>
              </a:rPr>
              <a:t> 출처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hlinkClick r:id="rId2"/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1272151" y="2008948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Standard Assets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690F913F-47B7-488F-B0C7-2B6DC65450D2}"/>
              </a:ext>
            </a:extLst>
          </p:cNvPr>
          <p:cNvSpPr txBox="1"/>
          <p:nvPr/>
        </p:nvSpPr>
        <p:spPr>
          <a:xfrm>
            <a:off x="1272150" y="2404158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쿼터뷰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3D </a:t>
            </a:r>
            <a:r>
              <a:rPr lang="ko-KR" altLang="en-US" b="1" dirty="0">
                <a:solidFill>
                  <a:schemeClr val="bg1"/>
                </a:solidFill>
              </a:rPr>
              <a:t>액션 </a:t>
            </a:r>
            <a:r>
              <a:rPr lang="ko-KR" altLang="en-US" b="1" dirty="0" err="1">
                <a:solidFill>
                  <a:schemeClr val="bg1"/>
                </a:solidFill>
              </a:rPr>
              <a:t>에셋</a:t>
            </a:r>
            <a:r>
              <a:rPr lang="ko-KR" altLang="en-US" b="1" dirty="0">
                <a:solidFill>
                  <a:schemeClr val="bg1"/>
                </a:solidFill>
              </a:rPr>
              <a:t> 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AD8E163-76D2-47E2-859A-3C793C5051BE}"/>
              </a:ext>
            </a:extLst>
          </p:cNvPr>
          <p:cNvSpPr txBox="1"/>
          <p:nvPr/>
        </p:nvSpPr>
        <p:spPr>
          <a:xfrm>
            <a:off x="1272149" y="2756881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Medieval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Town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Exteriors</a:t>
            </a:r>
          </a:p>
        </p:txBody>
      </p:sp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D8FB577A-CFB1-4D4B-B72B-D256E963A548}"/>
              </a:ext>
            </a:extLst>
          </p:cNvPr>
          <p:cNvSpPr txBox="1"/>
          <p:nvPr/>
        </p:nvSpPr>
        <p:spPr>
          <a:xfrm>
            <a:off x="1272149" y="3098511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Lowpoly</a:t>
            </a:r>
            <a:r>
              <a:rPr lang="en-US" altLang="ko-KR" b="1" dirty="0">
                <a:solidFill>
                  <a:schemeClr val="bg1"/>
                </a:solidFill>
              </a:rPr>
              <a:t> Forest Pack</a:t>
            </a:r>
          </a:p>
        </p:txBody>
      </p:sp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7F79C6BA-D7CC-4EFF-9BB9-FBA2FA9B1D65}"/>
              </a:ext>
            </a:extLst>
          </p:cNvPr>
          <p:cNvSpPr txBox="1"/>
          <p:nvPr/>
        </p:nvSpPr>
        <p:spPr>
          <a:xfrm>
            <a:off x="1272148" y="3478936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FantasyHouse_LowPoly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hlinkClick r:id="rId8"/>
            <a:extLst>
              <a:ext uri="{FF2B5EF4-FFF2-40B4-BE49-F238E27FC236}">
                <a16:creationId xmlns:a16="http://schemas.microsoft.com/office/drawing/2014/main" id="{914F8F18-6873-462B-AED6-643DA301748D}"/>
              </a:ext>
            </a:extLst>
          </p:cNvPr>
          <p:cNvSpPr txBox="1"/>
          <p:nvPr/>
        </p:nvSpPr>
        <p:spPr>
          <a:xfrm>
            <a:off x="1272148" y="3846363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3D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Cartoon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Sword</a:t>
            </a:r>
          </a:p>
        </p:txBody>
      </p:sp>
      <p:sp>
        <p:nvSpPr>
          <p:cNvPr id="16" name="TextBox 15">
            <a:hlinkClick r:id="rId9"/>
            <a:extLst>
              <a:ext uri="{FF2B5EF4-FFF2-40B4-BE49-F238E27FC236}">
                <a16:creationId xmlns:a16="http://schemas.microsoft.com/office/drawing/2014/main" id="{14A18019-C511-42DA-81B8-D4D2A3C71E22}"/>
              </a:ext>
            </a:extLst>
          </p:cNvPr>
          <p:cNvSpPr txBox="1"/>
          <p:nvPr/>
        </p:nvSpPr>
        <p:spPr>
          <a:xfrm>
            <a:off x="1272148" y="4200991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Simple Low Poly Nature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654FE-19F1-458B-BE31-98883CEC2686}"/>
              </a:ext>
            </a:extLst>
          </p:cNvPr>
          <p:cNvSpPr txBox="1"/>
          <p:nvPr/>
        </p:nvSpPr>
        <p:spPr>
          <a:xfrm>
            <a:off x="942963" y="1608838"/>
            <a:ext cx="542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오브젝트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건물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플레이어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무기 등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1E558-D214-4CCD-B32D-3F935BE9F2BE}"/>
              </a:ext>
            </a:extLst>
          </p:cNvPr>
          <p:cNvSpPr txBox="1"/>
          <p:nvPr/>
        </p:nvSpPr>
        <p:spPr>
          <a:xfrm>
            <a:off x="6309089" y="1609300"/>
            <a:ext cx="542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사운드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hlinkClick r:id="rId10"/>
            <a:extLst>
              <a:ext uri="{FF2B5EF4-FFF2-40B4-BE49-F238E27FC236}">
                <a16:creationId xmlns:a16="http://schemas.microsoft.com/office/drawing/2014/main" id="{9AD1CB82-C5A8-4E61-92BA-81E37A4CB104}"/>
              </a:ext>
            </a:extLst>
          </p:cNvPr>
          <p:cNvSpPr txBox="1"/>
          <p:nvPr/>
        </p:nvSpPr>
        <p:spPr>
          <a:xfrm>
            <a:off x="6701503" y="2013565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FREE Casual Game SFX Pack</a:t>
            </a:r>
          </a:p>
        </p:txBody>
      </p:sp>
      <p:sp>
        <p:nvSpPr>
          <p:cNvPr id="21" name="TextBox 20">
            <a:hlinkClick r:id="rId11"/>
            <a:extLst>
              <a:ext uri="{FF2B5EF4-FFF2-40B4-BE49-F238E27FC236}">
                <a16:creationId xmlns:a16="http://schemas.microsoft.com/office/drawing/2014/main" id="{C11C8753-BF14-425C-B26D-D0BB35E840E5}"/>
              </a:ext>
            </a:extLst>
          </p:cNvPr>
          <p:cNvSpPr txBox="1"/>
          <p:nvPr/>
        </p:nvSpPr>
        <p:spPr>
          <a:xfrm>
            <a:off x="6701502" y="2426339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voice-over for “Game Over”</a:t>
            </a:r>
          </a:p>
        </p:txBody>
      </p:sp>
      <p:sp>
        <p:nvSpPr>
          <p:cNvPr id="23" name="TextBox 22">
            <a:hlinkClick r:id="rId12"/>
            <a:extLst>
              <a:ext uri="{FF2B5EF4-FFF2-40B4-BE49-F238E27FC236}">
                <a16:creationId xmlns:a16="http://schemas.microsoft.com/office/drawing/2014/main" id="{66F5A093-AD57-4D97-A1EA-8966FD5E2225}"/>
              </a:ext>
            </a:extLst>
          </p:cNvPr>
          <p:cNvSpPr txBox="1"/>
          <p:nvPr/>
        </p:nvSpPr>
        <p:spPr>
          <a:xfrm>
            <a:off x="6701501" y="2839113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Free Sound Effects Pack</a:t>
            </a:r>
          </a:p>
        </p:txBody>
      </p:sp>
      <p:sp>
        <p:nvSpPr>
          <p:cNvPr id="24" name="TextBox 23">
            <a:hlinkClick r:id="rId13"/>
            <a:extLst>
              <a:ext uri="{FF2B5EF4-FFF2-40B4-BE49-F238E27FC236}">
                <a16:creationId xmlns:a16="http://schemas.microsoft.com/office/drawing/2014/main" id="{1DB152FE-75F0-436F-AB39-359F101173AE}"/>
              </a:ext>
            </a:extLst>
          </p:cNvPr>
          <p:cNvSpPr txBox="1"/>
          <p:nvPr/>
        </p:nvSpPr>
        <p:spPr>
          <a:xfrm>
            <a:off x="6701500" y="3251887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Blades &amp; Bludgeoning Free Sample Pack</a:t>
            </a:r>
          </a:p>
        </p:txBody>
      </p:sp>
      <p:sp>
        <p:nvSpPr>
          <p:cNvPr id="25" name="TextBox 24">
            <a:hlinkClick r:id="rId14"/>
            <a:extLst>
              <a:ext uri="{FF2B5EF4-FFF2-40B4-BE49-F238E27FC236}">
                <a16:creationId xmlns:a16="http://schemas.microsoft.com/office/drawing/2014/main" id="{C4DE7A51-6BF4-46BF-9AF2-B4ADA37487CF}"/>
              </a:ext>
            </a:extLst>
          </p:cNvPr>
          <p:cNvSpPr txBox="1"/>
          <p:nvPr/>
        </p:nvSpPr>
        <p:spPr>
          <a:xfrm>
            <a:off x="6701499" y="3664661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Shooting Sound</a:t>
            </a:r>
          </a:p>
        </p:txBody>
      </p:sp>
      <p:sp>
        <p:nvSpPr>
          <p:cNvPr id="26" name="TextBox 25">
            <a:hlinkClick r:id="rId15"/>
            <a:extLst>
              <a:ext uri="{FF2B5EF4-FFF2-40B4-BE49-F238E27FC236}">
                <a16:creationId xmlns:a16="http://schemas.microsoft.com/office/drawing/2014/main" id="{12F96DD0-CE10-4AC8-8376-EE8F56061A32}"/>
              </a:ext>
            </a:extLst>
          </p:cNvPr>
          <p:cNvSpPr txBox="1"/>
          <p:nvPr/>
        </p:nvSpPr>
        <p:spPr>
          <a:xfrm>
            <a:off x="6701498" y="4041815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https://youtubelab.tistory.com/30</a:t>
            </a:r>
          </a:p>
        </p:txBody>
      </p:sp>
      <p:sp>
        <p:nvSpPr>
          <p:cNvPr id="27" name="TextBox 26">
            <a:hlinkClick r:id="rId16"/>
            <a:extLst>
              <a:ext uri="{FF2B5EF4-FFF2-40B4-BE49-F238E27FC236}">
                <a16:creationId xmlns:a16="http://schemas.microsoft.com/office/drawing/2014/main" id="{55AC03C2-2D46-4924-841A-E7266B77FE7C}"/>
              </a:ext>
            </a:extLst>
          </p:cNvPr>
          <p:cNvSpPr txBox="1"/>
          <p:nvPr/>
        </p:nvSpPr>
        <p:spPr>
          <a:xfrm>
            <a:off x="6701497" y="4418969"/>
            <a:ext cx="54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http://sound.0-w-0.com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FEE2C3-8642-4A70-A93A-9272D2EFEF35}"/>
              </a:ext>
            </a:extLst>
          </p:cNvPr>
          <p:cNvSpPr txBox="1"/>
          <p:nvPr/>
        </p:nvSpPr>
        <p:spPr>
          <a:xfrm>
            <a:off x="1915060" y="5508655"/>
            <a:ext cx="783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오브젝트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사운드의 </a:t>
            </a:r>
            <a:r>
              <a:rPr lang="ko-KR" altLang="en-US" sz="2000" b="1" dirty="0" err="1">
                <a:solidFill>
                  <a:schemeClr val="bg1"/>
                </a:solidFill>
              </a:rPr>
              <a:t>에셋은</a:t>
            </a:r>
            <a:r>
              <a:rPr lang="ko-KR" altLang="en-US" sz="2000" b="1" dirty="0">
                <a:solidFill>
                  <a:schemeClr val="bg1"/>
                </a:solidFill>
              </a:rPr>
              <a:t> 모두 무료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무저작권으로 사용하였으며 각 </a:t>
            </a:r>
            <a:r>
              <a:rPr lang="ko-KR" altLang="en-US" sz="2000" b="1" dirty="0" err="1">
                <a:solidFill>
                  <a:schemeClr val="bg1"/>
                </a:solidFill>
              </a:rPr>
              <a:t>에셋</a:t>
            </a:r>
            <a:r>
              <a:rPr lang="ko-KR" altLang="en-US" sz="2000" b="1" dirty="0">
                <a:solidFill>
                  <a:schemeClr val="bg1"/>
                </a:solidFill>
              </a:rPr>
              <a:t> 별 링크를 달아 놓았습니다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941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애셋</a:t>
            </a:r>
            <a:r>
              <a:rPr lang="ko-KR" altLang="en-US" sz="2000" b="1" dirty="0">
                <a:solidFill>
                  <a:schemeClr val="bg1"/>
                </a:solidFill>
              </a:rPr>
              <a:t>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96160" y="96607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애셋</a:t>
            </a:r>
            <a:r>
              <a:rPr lang="ko-KR" altLang="en-US" sz="3200" b="1" dirty="0">
                <a:solidFill>
                  <a:schemeClr val="bg1"/>
                </a:solidFill>
              </a:rPr>
              <a:t> 출처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91E558-D214-4CCD-B32D-3F935BE9F2BE}"/>
              </a:ext>
            </a:extLst>
          </p:cNvPr>
          <p:cNvSpPr txBox="1"/>
          <p:nvPr/>
        </p:nvSpPr>
        <p:spPr>
          <a:xfrm>
            <a:off x="3864469" y="1775066"/>
            <a:ext cx="63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이미지는 전부 직접 제작한 </a:t>
            </a:r>
            <a:r>
              <a:rPr lang="en-US" altLang="ko-KR" sz="2000" b="1" dirty="0" err="1">
                <a:solidFill>
                  <a:schemeClr val="bg1"/>
                </a:solidFill>
              </a:rPr>
              <a:t>png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파일 사용하였습니다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CA09B2-F384-44A7-A641-152EE71B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07" y="1727660"/>
            <a:ext cx="2770878" cy="3615843"/>
          </a:xfrm>
          <a:prstGeom prst="rect">
            <a:avLst/>
          </a:prstGeom>
        </p:spPr>
      </p:pic>
      <p:pic>
        <p:nvPicPr>
          <p:cNvPr id="29" name="그림 28">
            <a:hlinkClick r:id="rId4"/>
            <a:extLst>
              <a:ext uri="{FF2B5EF4-FFF2-40B4-BE49-F238E27FC236}">
                <a16:creationId xmlns:a16="http://schemas.microsoft.com/office/drawing/2014/main" id="{485DB168-E62D-4AD6-AD9E-6D685EFA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86" y="4273502"/>
            <a:ext cx="4994443" cy="13500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DA281A-F666-4469-AC82-1B84793403FA}"/>
              </a:ext>
            </a:extLst>
          </p:cNvPr>
          <p:cNvSpPr txBox="1"/>
          <p:nvPr/>
        </p:nvSpPr>
        <p:spPr>
          <a:xfrm>
            <a:off x="6444283" y="3521383"/>
            <a:ext cx="632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폰트는 </a:t>
            </a:r>
            <a:r>
              <a:rPr lang="en-US" altLang="ko-KR" sz="2000" b="1" dirty="0">
                <a:solidFill>
                  <a:schemeClr val="bg1"/>
                </a:solidFill>
              </a:rPr>
              <a:t>Neo</a:t>
            </a:r>
            <a:r>
              <a:rPr lang="ko-KR" altLang="en-US" sz="2000" b="1" dirty="0" err="1">
                <a:solidFill>
                  <a:schemeClr val="bg1"/>
                </a:solidFill>
              </a:rPr>
              <a:t>둥근모</a:t>
            </a:r>
            <a:r>
              <a:rPr lang="ko-KR" altLang="en-US" sz="2000" b="1" dirty="0">
                <a:solidFill>
                  <a:schemeClr val="bg1"/>
                </a:solidFill>
              </a:rPr>
              <a:t> 폰트를 사용하였습니다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아래 이미지 </a:t>
            </a:r>
            <a:r>
              <a:rPr lang="en-US" altLang="ko-KR" sz="2000" b="1" dirty="0">
                <a:solidFill>
                  <a:schemeClr val="bg1"/>
                </a:solidFill>
              </a:rPr>
              <a:t>Ctrl+</a:t>
            </a:r>
            <a:r>
              <a:rPr lang="ko-KR" altLang="en-US" sz="2000" b="1" dirty="0">
                <a:solidFill>
                  <a:schemeClr val="bg1"/>
                </a:solidFill>
              </a:rPr>
              <a:t>클릭하면 폰트 주소로 이동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93532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캐릭터 움직이기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플레이어 이동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440E-39D3-4C0F-B910-CE870DFA2249}"/>
              </a:ext>
            </a:extLst>
          </p:cNvPr>
          <p:cNvSpPr txBox="1"/>
          <p:nvPr/>
        </p:nvSpPr>
        <p:spPr>
          <a:xfrm>
            <a:off x="898356" y="1501568"/>
            <a:ext cx="1032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Horizontal(a, d, </a:t>
            </a:r>
            <a:r>
              <a:rPr lang="ko-KR" altLang="en-US" b="1" dirty="0">
                <a:solidFill>
                  <a:schemeClr val="bg1"/>
                </a:solidFill>
              </a:rPr>
              <a:t>왼쪽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오른쪽</a:t>
            </a:r>
            <a:r>
              <a:rPr lang="en-US" altLang="ko-KR" b="1" dirty="0">
                <a:solidFill>
                  <a:schemeClr val="bg1"/>
                </a:solidFill>
              </a:rPr>
              <a:t>), 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Vertical(w, s, </a:t>
            </a:r>
            <a:r>
              <a:rPr lang="ko-KR" altLang="en-US" b="1" dirty="0">
                <a:solidFill>
                  <a:schemeClr val="bg1"/>
                </a:solidFill>
              </a:rPr>
              <a:t>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아래</a:t>
            </a:r>
            <a:r>
              <a:rPr lang="en-US" altLang="ko-KR" b="1" dirty="0">
                <a:solidFill>
                  <a:schemeClr val="bg1"/>
                </a:solidFill>
              </a:rPr>
              <a:t>) Input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Update </a:t>
            </a:r>
            <a:r>
              <a:rPr lang="ko-KR" altLang="en-US" b="1" dirty="0">
                <a:solidFill>
                  <a:schemeClr val="bg1"/>
                </a:solidFill>
              </a:rPr>
              <a:t>함수에서 감지하여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감지된 경우 </a:t>
            </a:r>
            <a:r>
              <a:rPr lang="en-US" altLang="ko-KR" b="1" dirty="0">
                <a:solidFill>
                  <a:schemeClr val="bg1"/>
                </a:solidFill>
              </a:rPr>
              <a:t>Horizontal Input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en-US" altLang="ko-KR" b="1" dirty="0">
                <a:solidFill>
                  <a:schemeClr val="bg1"/>
                </a:solidFill>
              </a:rPr>
              <a:t>h(</a:t>
            </a:r>
            <a:r>
              <a:rPr lang="ko-KR" altLang="en-US" b="1" dirty="0">
                <a:solidFill>
                  <a:schemeClr val="bg1"/>
                </a:solidFill>
              </a:rPr>
              <a:t>실수 변수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Vertical Input</a:t>
            </a:r>
            <a:r>
              <a:rPr lang="ko-KR" altLang="en-US" b="1" dirty="0">
                <a:solidFill>
                  <a:schemeClr val="bg1"/>
                </a:solidFill>
              </a:rPr>
              <a:t>을</a:t>
            </a:r>
            <a:r>
              <a:rPr lang="en-US" altLang="ko-KR" b="1" dirty="0">
                <a:solidFill>
                  <a:schemeClr val="bg1"/>
                </a:solidFill>
              </a:rPr>
              <a:t> v(</a:t>
            </a:r>
            <a:r>
              <a:rPr lang="ko-KR" altLang="en-US" b="1" dirty="0">
                <a:solidFill>
                  <a:schemeClr val="bg1"/>
                </a:solidFill>
              </a:rPr>
              <a:t>실수 변수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에 저장하여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Vector3(h, 0, v) </a:t>
            </a:r>
            <a:r>
              <a:rPr lang="ko-KR" altLang="en-US" b="1" dirty="0">
                <a:solidFill>
                  <a:schemeClr val="bg1"/>
                </a:solidFill>
              </a:rPr>
              <a:t>방향으로 플레이어를 이동시킵니다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이동시키는 함수</a:t>
            </a:r>
            <a:r>
              <a:rPr lang="en-US" altLang="ko-KR" b="1" dirty="0">
                <a:solidFill>
                  <a:schemeClr val="bg1"/>
                </a:solidFill>
              </a:rPr>
              <a:t>(Move()) </a:t>
            </a:r>
            <a:r>
              <a:rPr lang="ko-KR" altLang="en-US" b="1" dirty="0">
                <a:solidFill>
                  <a:schemeClr val="bg1"/>
                </a:solidFill>
              </a:rPr>
              <a:t>또한 </a:t>
            </a:r>
            <a:r>
              <a:rPr lang="en-US" altLang="ko-KR" b="1" dirty="0">
                <a:solidFill>
                  <a:schemeClr val="bg1"/>
                </a:solidFill>
              </a:rPr>
              <a:t>Update </a:t>
            </a:r>
            <a:r>
              <a:rPr lang="ko-KR" altLang="en-US" b="1" dirty="0">
                <a:solidFill>
                  <a:schemeClr val="bg1"/>
                </a:solidFill>
              </a:rPr>
              <a:t>함수 둡니다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A8E8B-3B92-45D6-A26D-B2DDB620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0" y="1000230"/>
            <a:ext cx="2732257" cy="2205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A71A0D-C383-4550-BC85-3188CD94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8" y="3423213"/>
            <a:ext cx="7536939" cy="506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6CBE-FCAD-475A-9735-6AB921D455BE}"/>
              </a:ext>
            </a:extLst>
          </p:cNvPr>
          <p:cNvSpPr txBox="1"/>
          <p:nvPr/>
        </p:nvSpPr>
        <p:spPr>
          <a:xfrm>
            <a:off x="664111" y="4013668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방향키 입력을 토대로 플레이어의 이동방향을 저장한 변수 </a:t>
            </a:r>
            <a:r>
              <a:rPr lang="en-US" altLang="ko-KR" b="1" dirty="0" err="1">
                <a:solidFill>
                  <a:schemeClr val="bg1"/>
                </a:solidFill>
              </a:rPr>
              <a:t>moveVec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normalize</a:t>
            </a:r>
            <a:r>
              <a:rPr lang="ko-KR" altLang="en-US" b="1" dirty="0">
                <a:solidFill>
                  <a:schemeClr val="bg1"/>
                </a:solidFill>
              </a:rPr>
              <a:t>로 해당 벡터를 정규화 시킨 이유 </a:t>
            </a:r>
            <a:r>
              <a:rPr lang="en-US" altLang="ko-KR" b="1" dirty="0">
                <a:solidFill>
                  <a:schemeClr val="bg1"/>
                </a:solidFill>
              </a:rPr>
              <a:t>– x</a:t>
            </a:r>
            <a:r>
              <a:rPr lang="ko-KR" altLang="en-US" b="1" dirty="0">
                <a:solidFill>
                  <a:schemeClr val="bg1"/>
                </a:solidFill>
              </a:rPr>
              <a:t>축</a:t>
            </a:r>
            <a:r>
              <a:rPr lang="en-US" altLang="ko-KR" b="1" dirty="0">
                <a:solidFill>
                  <a:schemeClr val="bg1"/>
                </a:solidFill>
              </a:rPr>
              <a:t>, z</a:t>
            </a:r>
            <a:r>
              <a:rPr lang="ko-KR" altLang="en-US" b="1" dirty="0">
                <a:solidFill>
                  <a:schemeClr val="bg1"/>
                </a:solidFill>
              </a:rPr>
              <a:t>축 대칭 이동이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일 때 대각선 이동은 루트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가 되어서 대각선 이동 시 더 많은 거리를 이동하게 되므로 정규화 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50A924-1C73-410F-9E24-2C682126D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36" y="5096488"/>
            <a:ext cx="7499514" cy="362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8C4E64-8DC9-4781-A394-EDA6E35AC216}"/>
              </a:ext>
            </a:extLst>
          </p:cNvPr>
          <p:cNvSpPr txBox="1"/>
          <p:nvPr/>
        </p:nvSpPr>
        <p:spPr>
          <a:xfrm>
            <a:off x="701536" y="5618408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방향키 입력 방향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moveVec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으로 플레이어의 위치를 이동시킵니다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693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느낀점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496160" y="966071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느낀점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91E558-D214-4CCD-B32D-3F935BE9F2BE}"/>
              </a:ext>
            </a:extLst>
          </p:cNvPr>
          <p:cNvSpPr txBox="1"/>
          <p:nvPr/>
        </p:nvSpPr>
        <p:spPr>
          <a:xfrm>
            <a:off x="800917" y="1577291"/>
            <a:ext cx="110551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이번 학기에 유니티를 사용하여 게임을 만들어 본 것이 처음이고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C#</a:t>
            </a:r>
            <a:r>
              <a:rPr lang="ko-KR" altLang="en-US" b="1" dirty="0">
                <a:solidFill>
                  <a:schemeClr val="bg1"/>
                </a:solidFill>
              </a:rPr>
              <a:t>도 익숙하지 않아 어려움이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많았습니다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실제로 수업 때 배우지 못한 부분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애니메이션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등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은 유튜브나 구글링을 통해서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구현하거나 해결한 부분도 많습니다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제가 설계를 잘 못한 건지 원래 이렇게 되는 건지 잘 모르겠지만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어느 하나를 살짝 변경하면 이것과 유기적으로 연결된 많은 것들이 영향을 받아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에러를 발생시키는 경우가 많았습니다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어디서 에러가 발생했는지 이렇게 되면 어떻게 되는지 디버깅하는 과정에서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시간을 가장 많이 소요한듯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이번 프로젝트로 좋은 경험을 해보고 나아가 지금까지 제작한 게임을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다양한 기능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추가 무기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추가 스테이지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등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을 추가해 더욱 퀄리티 있는 게임으로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만들어 보고 싶습니다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723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6F783-9537-426F-8F23-DB064E202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마침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62841A-89F2-4012-90B9-CFE05DE2F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20175133 </a:t>
            </a:r>
            <a:r>
              <a:rPr lang="ko-KR" altLang="en-US" sz="2400" dirty="0" err="1">
                <a:solidFill>
                  <a:schemeClr val="bg1"/>
                </a:solidFill>
              </a:rPr>
              <a:t>박종건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6C7AE6-DBE3-493F-B5D2-645D5AC779CE}"/>
              </a:ext>
            </a:extLst>
          </p:cNvPr>
          <p:cNvCxnSpPr>
            <a:cxnSpLocks/>
          </p:cNvCxnSpPr>
          <p:nvPr/>
        </p:nvCxnSpPr>
        <p:spPr>
          <a:xfrm>
            <a:off x="3934080" y="3509963"/>
            <a:ext cx="458476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8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664111" y="1121706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캐릭터 움직이기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걷기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6CBE-FCAD-475A-9735-6AB921D455BE}"/>
              </a:ext>
            </a:extLst>
          </p:cNvPr>
          <p:cNvSpPr txBox="1"/>
          <p:nvPr/>
        </p:nvSpPr>
        <p:spPr>
          <a:xfrm>
            <a:off x="952410" y="1826760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플레이어는 기본적으로 뛰어다닙니다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SHIFT</a:t>
            </a:r>
            <a:r>
              <a:rPr lang="ko-KR" altLang="en-US" b="1" dirty="0">
                <a:solidFill>
                  <a:schemeClr val="bg1"/>
                </a:solidFill>
              </a:rPr>
              <a:t>를 누르면 캐릭터의 스피드를 낮춰 걷도록 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F2724-09C7-44BF-9B27-09BFAB7D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66" y="2524012"/>
            <a:ext cx="6782187" cy="549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2C035-A776-4098-9CC5-9329AE301A33}"/>
              </a:ext>
            </a:extLst>
          </p:cNvPr>
          <p:cNvSpPr txBox="1"/>
          <p:nvPr/>
        </p:nvSpPr>
        <p:spPr>
          <a:xfrm>
            <a:off x="952410" y="3148157"/>
            <a:ext cx="1032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walk</a:t>
            </a:r>
            <a:r>
              <a:rPr lang="ko-KR" altLang="en-US" b="1" dirty="0">
                <a:solidFill>
                  <a:schemeClr val="bg1"/>
                </a:solidFill>
              </a:rPr>
              <a:t>라는 </a:t>
            </a:r>
            <a:r>
              <a:rPr lang="en-US" altLang="ko-KR" b="1" dirty="0">
                <a:solidFill>
                  <a:schemeClr val="bg1"/>
                </a:solidFill>
              </a:rPr>
              <a:t>Boolean </a:t>
            </a:r>
            <a:r>
              <a:rPr lang="ko-KR" altLang="en-US" b="1" dirty="0">
                <a:solidFill>
                  <a:schemeClr val="bg1"/>
                </a:solidFill>
              </a:rPr>
              <a:t>변수를 두어 걷는 다면 스피드를 반으로 줄입니다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482B2E-F3EE-4A57-97FA-180B5DFE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6" y="3637180"/>
            <a:ext cx="4177951" cy="3140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C5FA51-F574-48D9-B5F4-C546A1E2E8F1}"/>
              </a:ext>
            </a:extLst>
          </p:cNvPr>
          <p:cNvSpPr txBox="1"/>
          <p:nvPr/>
        </p:nvSpPr>
        <p:spPr>
          <a:xfrm>
            <a:off x="952410" y="4037623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walk </a:t>
            </a:r>
            <a:r>
              <a:rPr lang="ko-KR" altLang="en-US" b="1" dirty="0">
                <a:solidFill>
                  <a:schemeClr val="bg1"/>
                </a:solidFill>
              </a:rPr>
              <a:t>변수는 </a:t>
            </a:r>
            <a:r>
              <a:rPr lang="en-US" altLang="ko-KR" b="1" dirty="0">
                <a:solidFill>
                  <a:schemeClr val="bg1"/>
                </a:solidFill>
              </a:rPr>
              <a:t>Input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>
                <a:solidFill>
                  <a:schemeClr val="bg1"/>
                </a:solidFill>
              </a:rPr>
              <a:t>Walk(shift)</a:t>
            </a:r>
            <a:r>
              <a:rPr lang="ko-KR" altLang="en-US" b="1" dirty="0">
                <a:solidFill>
                  <a:schemeClr val="bg1"/>
                </a:solidFill>
              </a:rPr>
              <a:t>를 사용하여 누르고 있을 때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되도록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따라서 플레이어는 </a:t>
            </a:r>
            <a:r>
              <a:rPr lang="en-US" altLang="ko-KR" b="1" dirty="0">
                <a:solidFill>
                  <a:schemeClr val="bg1"/>
                </a:solidFill>
              </a:rPr>
              <a:t>Shift</a:t>
            </a:r>
            <a:r>
              <a:rPr lang="ko-KR" altLang="en-US" b="1" dirty="0">
                <a:solidFill>
                  <a:schemeClr val="bg1"/>
                </a:solidFill>
              </a:rPr>
              <a:t>버튼을 누르면 이동속도가 반으로 줄게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711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56DA06-97FE-43C5-BCDB-F3119DEC4E57}"/>
              </a:ext>
            </a:extLst>
          </p:cNvPr>
          <p:cNvCxnSpPr>
            <a:cxnSpLocks/>
          </p:cNvCxnSpPr>
          <p:nvPr/>
        </p:nvCxnSpPr>
        <p:spPr>
          <a:xfrm>
            <a:off x="335902" y="6375717"/>
            <a:ext cx="114486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63A8C-B464-40FB-8096-328C3933F014}"/>
              </a:ext>
            </a:extLst>
          </p:cNvPr>
          <p:cNvSpPr txBox="1"/>
          <p:nvPr/>
        </p:nvSpPr>
        <p:spPr>
          <a:xfrm>
            <a:off x="335902" y="189328"/>
            <a:ext cx="1055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구현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C8DE8-CF68-4073-81DA-23803453DE13}"/>
              </a:ext>
            </a:extLst>
          </p:cNvPr>
          <p:cNvSpPr txBox="1"/>
          <p:nvPr/>
        </p:nvSpPr>
        <p:spPr>
          <a:xfrm>
            <a:off x="510189" y="982093"/>
            <a:ext cx="632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캐릭터 움직이기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이동 애니메이션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A1A6DD-1D9A-4324-89AC-A3E6D5557866}"/>
              </a:ext>
            </a:extLst>
          </p:cNvPr>
          <p:cNvCxnSpPr>
            <a:cxnSpLocks/>
          </p:cNvCxnSpPr>
          <p:nvPr/>
        </p:nvCxnSpPr>
        <p:spPr>
          <a:xfrm>
            <a:off x="335902" y="743793"/>
            <a:ext cx="114486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>
            <a:extLst>
              <a:ext uri="{FF2B5EF4-FFF2-40B4-BE49-F238E27FC236}">
                <a16:creationId xmlns:a16="http://schemas.microsoft.com/office/drawing/2014/main" id="{15CA996F-836F-4BF4-9B14-FCBF5E97748A}"/>
              </a:ext>
            </a:extLst>
          </p:cNvPr>
          <p:cNvSpPr txBox="1">
            <a:spLocks/>
          </p:cNvSpPr>
          <p:nvPr/>
        </p:nvSpPr>
        <p:spPr>
          <a:xfrm>
            <a:off x="5204926" y="6397289"/>
            <a:ext cx="1782147" cy="46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20175133 </a:t>
            </a:r>
            <a:r>
              <a:rPr lang="ko-KR" altLang="en-US" sz="1600" dirty="0">
                <a:solidFill>
                  <a:schemeClr val="bg2"/>
                </a:solidFill>
              </a:rPr>
              <a:t>박종건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46F976-6847-4E67-8685-BD871D2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1" y="142285"/>
            <a:ext cx="579937" cy="5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6CBE-FCAD-475A-9735-6AB921D455BE}"/>
              </a:ext>
            </a:extLst>
          </p:cNvPr>
          <p:cNvSpPr txBox="1"/>
          <p:nvPr/>
        </p:nvSpPr>
        <p:spPr>
          <a:xfrm>
            <a:off x="5729731" y="1651059"/>
            <a:ext cx="103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에셋에</a:t>
            </a:r>
            <a:r>
              <a:rPr lang="ko-KR" altLang="en-US" b="1" dirty="0">
                <a:solidFill>
                  <a:schemeClr val="bg1"/>
                </a:solidFill>
              </a:rPr>
              <a:t> 있는 애니메이션을 사용하여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애니메이션을 구현하였습니다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C4E64-8DC9-4781-A394-EDA6E35AC216}"/>
              </a:ext>
            </a:extLst>
          </p:cNvPr>
          <p:cNvSpPr txBox="1"/>
          <p:nvPr/>
        </p:nvSpPr>
        <p:spPr>
          <a:xfrm>
            <a:off x="664111" y="5399598"/>
            <a:ext cx="1032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위 모션을 다룰 </a:t>
            </a:r>
            <a:r>
              <a:rPr lang="en-US" altLang="ko-KR" b="1" dirty="0" err="1">
                <a:solidFill>
                  <a:schemeClr val="bg1"/>
                </a:solidFill>
              </a:rPr>
              <a:t>isRun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</a:rPr>
              <a:t>isWalk</a:t>
            </a:r>
            <a:r>
              <a:rPr lang="ko-KR" altLang="en-US" b="1" dirty="0">
                <a:solidFill>
                  <a:schemeClr val="bg1"/>
                </a:solidFill>
              </a:rPr>
              <a:t>는 이동하는 </a:t>
            </a:r>
            <a:r>
              <a:rPr lang="en-US" altLang="ko-KR" b="1" dirty="0">
                <a:solidFill>
                  <a:schemeClr val="bg1"/>
                </a:solidFill>
              </a:rPr>
              <a:t>Move()</a:t>
            </a:r>
            <a:r>
              <a:rPr lang="ko-KR" altLang="en-US" b="1" dirty="0">
                <a:solidFill>
                  <a:schemeClr val="bg1"/>
                </a:solidFill>
              </a:rPr>
              <a:t>함수 안에서 변경됩니다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moveVec</a:t>
            </a:r>
            <a:r>
              <a:rPr lang="en-US" altLang="ko-KR" b="1" dirty="0">
                <a:solidFill>
                  <a:schemeClr val="bg1"/>
                </a:solidFill>
              </a:rPr>
              <a:t> != Vector3.zero</a:t>
            </a:r>
            <a:r>
              <a:rPr lang="ko-KR" altLang="en-US" b="1" dirty="0">
                <a:solidFill>
                  <a:schemeClr val="bg1"/>
                </a:solidFill>
              </a:rPr>
              <a:t>로 인해 사용자가 방향키 입력 시 </a:t>
            </a:r>
            <a:r>
              <a:rPr lang="en-US" altLang="ko-KR" b="1" dirty="0">
                <a:solidFill>
                  <a:schemeClr val="bg1"/>
                </a:solidFill>
              </a:rPr>
              <a:t>Run </a:t>
            </a:r>
            <a:r>
              <a:rPr lang="ko-KR" altLang="en-US" b="1" dirty="0">
                <a:solidFill>
                  <a:schemeClr val="bg1"/>
                </a:solidFill>
              </a:rPr>
              <a:t>모션을 수행하고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walk</a:t>
            </a:r>
            <a:r>
              <a:rPr lang="ko-KR" altLang="en-US" b="1" dirty="0">
                <a:solidFill>
                  <a:schemeClr val="bg1"/>
                </a:solidFill>
              </a:rPr>
              <a:t>로 인해 </a:t>
            </a:r>
            <a:r>
              <a:rPr lang="en-US" altLang="ko-KR" b="1" dirty="0">
                <a:solidFill>
                  <a:schemeClr val="bg1"/>
                </a:solidFill>
              </a:rPr>
              <a:t>Shift </a:t>
            </a:r>
            <a:r>
              <a:rPr lang="ko-KR" altLang="en-US" b="1" dirty="0">
                <a:solidFill>
                  <a:schemeClr val="bg1"/>
                </a:solidFill>
              </a:rPr>
              <a:t>입력 시 </a:t>
            </a:r>
            <a:r>
              <a:rPr lang="en-US" altLang="ko-KR" b="1" dirty="0">
                <a:solidFill>
                  <a:schemeClr val="bg1"/>
                </a:solidFill>
              </a:rPr>
              <a:t>Walk </a:t>
            </a:r>
            <a:r>
              <a:rPr lang="ko-KR" altLang="en-US" b="1" dirty="0">
                <a:solidFill>
                  <a:schemeClr val="bg1"/>
                </a:solidFill>
              </a:rPr>
              <a:t>모션을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70BD1A-37FD-4595-8B64-44FAAF71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92" y="1628540"/>
            <a:ext cx="4815957" cy="1378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50F9D9-4255-4AC4-8CCA-A160AB0B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92" y="3144645"/>
            <a:ext cx="2971800" cy="628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8D753A-40E2-4CDF-8FC0-E92086D745B6}"/>
              </a:ext>
            </a:extLst>
          </p:cNvPr>
          <p:cNvSpPr txBox="1"/>
          <p:nvPr/>
        </p:nvSpPr>
        <p:spPr>
          <a:xfrm>
            <a:off x="664110" y="3926275"/>
            <a:ext cx="1112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플레이어는 평상 시에 </a:t>
            </a:r>
            <a:r>
              <a:rPr lang="en-US" altLang="ko-KR" b="1" dirty="0">
                <a:solidFill>
                  <a:schemeClr val="bg1"/>
                </a:solidFill>
              </a:rPr>
              <a:t>idle </a:t>
            </a:r>
            <a:r>
              <a:rPr lang="ko-KR" altLang="en-US" b="1" dirty="0">
                <a:solidFill>
                  <a:schemeClr val="bg1"/>
                </a:solidFill>
              </a:rPr>
              <a:t>모션을 수행하다가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isWalk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</a:rPr>
              <a:t>isRun</a:t>
            </a:r>
            <a:r>
              <a:rPr lang="ko-KR" altLang="en-US" b="1" dirty="0">
                <a:solidFill>
                  <a:schemeClr val="bg1"/>
                </a:solidFill>
              </a:rPr>
              <a:t>이라는 </a:t>
            </a:r>
            <a:r>
              <a:rPr lang="en-US" altLang="ko-KR" b="1" dirty="0">
                <a:solidFill>
                  <a:schemeClr val="bg1"/>
                </a:solidFill>
              </a:rPr>
              <a:t>Bool </a:t>
            </a:r>
            <a:r>
              <a:rPr lang="ko-KR" altLang="en-US" b="1" dirty="0">
                <a:solidFill>
                  <a:schemeClr val="bg1"/>
                </a:solidFill>
              </a:rPr>
              <a:t>변수를 두어 이 변수들이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이 되면 </a:t>
            </a:r>
            <a:r>
              <a:rPr lang="en-US" altLang="ko-KR" b="1" dirty="0">
                <a:solidFill>
                  <a:schemeClr val="bg1"/>
                </a:solidFill>
              </a:rPr>
              <a:t>Run(</a:t>
            </a:r>
            <a:r>
              <a:rPr lang="ko-KR" altLang="en-US" b="1" dirty="0">
                <a:solidFill>
                  <a:schemeClr val="bg1"/>
                </a:solidFill>
              </a:rPr>
              <a:t>뛰기</a:t>
            </a:r>
            <a:r>
              <a:rPr lang="en-US" altLang="ko-KR" b="1" dirty="0">
                <a:solidFill>
                  <a:schemeClr val="bg1"/>
                </a:solidFill>
              </a:rPr>
              <a:t>), Walk(</a:t>
            </a:r>
            <a:r>
              <a:rPr lang="ko-KR" altLang="en-US" b="1" dirty="0">
                <a:solidFill>
                  <a:schemeClr val="bg1"/>
                </a:solidFill>
              </a:rPr>
              <a:t>걷기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모션을 수행합니다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90A843-54C8-4C43-BF75-F80A9DEA9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2" y="4675217"/>
            <a:ext cx="6015119" cy="64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3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9957</TotalTime>
  <Words>4213</Words>
  <Application>Microsoft Office PowerPoint</Application>
  <PresentationFormat>와이드스크린</PresentationFormat>
  <Paragraphs>764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4" baseType="lpstr">
      <vt:lpstr>맑은 고딕</vt:lpstr>
      <vt:lpstr>Arial</vt:lpstr>
      <vt:lpstr>Office 테마</vt:lpstr>
      <vt:lpstr>유니티로 제작하는 로그라이크 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 1. loss 함수와 최적화</dc:title>
  <dc:creator>PARK JONGGUN</dc:creator>
  <cp:lastModifiedBy>PARK JONGGUN</cp:lastModifiedBy>
  <cp:revision>398</cp:revision>
  <dcterms:created xsi:type="dcterms:W3CDTF">2021-09-15T07:12:27Z</dcterms:created>
  <dcterms:modified xsi:type="dcterms:W3CDTF">2021-12-07T14:19:32Z</dcterms:modified>
</cp:coreProperties>
</file>